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50800000" cy="40233600"/>
  <p:notesSz cx="7010400" cy="9296400"/>
  <p:defaultTextStyle>
    <a:defPPr>
      <a:defRPr lang="en-US"/>
    </a:defPPr>
    <a:lvl1pPr algn="l" rtl="0" fontAlgn="base">
      <a:spcBef>
        <a:spcPct val="0"/>
      </a:spcBef>
      <a:spcAft>
        <a:spcPct val="0"/>
      </a:spcAft>
      <a:defRPr sz="4200" kern="1200">
        <a:solidFill>
          <a:srgbClr val="000000"/>
        </a:solidFill>
        <a:latin typeface="Gill Sans"/>
        <a:ea typeface="ヒラギノ角ゴ ProN W3"/>
        <a:cs typeface="Arial" charset="0"/>
        <a:sym typeface="Gill Sans"/>
      </a:defRPr>
    </a:lvl1pPr>
    <a:lvl2pPr marL="457200" algn="l" rtl="0" fontAlgn="base">
      <a:spcBef>
        <a:spcPct val="0"/>
      </a:spcBef>
      <a:spcAft>
        <a:spcPct val="0"/>
      </a:spcAft>
      <a:defRPr sz="4200" kern="1200">
        <a:solidFill>
          <a:srgbClr val="000000"/>
        </a:solidFill>
        <a:latin typeface="Gill Sans"/>
        <a:ea typeface="ヒラギノ角ゴ ProN W3"/>
        <a:cs typeface="Arial" charset="0"/>
        <a:sym typeface="Gill Sans"/>
      </a:defRPr>
    </a:lvl2pPr>
    <a:lvl3pPr marL="914400" algn="l" rtl="0" fontAlgn="base">
      <a:spcBef>
        <a:spcPct val="0"/>
      </a:spcBef>
      <a:spcAft>
        <a:spcPct val="0"/>
      </a:spcAft>
      <a:defRPr sz="4200" kern="1200">
        <a:solidFill>
          <a:srgbClr val="000000"/>
        </a:solidFill>
        <a:latin typeface="Gill Sans"/>
        <a:ea typeface="ヒラギノ角ゴ ProN W3"/>
        <a:cs typeface="Arial" charset="0"/>
        <a:sym typeface="Gill Sans"/>
      </a:defRPr>
    </a:lvl3pPr>
    <a:lvl4pPr marL="1371600" algn="l" rtl="0" fontAlgn="base">
      <a:spcBef>
        <a:spcPct val="0"/>
      </a:spcBef>
      <a:spcAft>
        <a:spcPct val="0"/>
      </a:spcAft>
      <a:defRPr sz="4200" kern="1200">
        <a:solidFill>
          <a:srgbClr val="000000"/>
        </a:solidFill>
        <a:latin typeface="Gill Sans"/>
        <a:ea typeface="ヒラギノ角ゴ ProN W3"/>
        <a:cs typeface="Arial" charset="0"/>
        <a:sym typeface="Gill Sans"/>
      </a:defRPr>
    </a:lvl4pPr>
    <a:lvl5pPr marL="1828800" algn="l" rtl="0" fontAlgn="base">
      <a:spcBef>
        <a:spcPct val="0"/>
      </a:spcBef>
      <a:spcAft>
        <a:spcPct val="0"/>
      </a:spcAft>
      <a:defRPr sz="4200" kern="1200">
        <a:solidFill>
          <a:srgbClr val="000000"/>
        </a:solidFill>
        <a:latin typeface="Gill Sans"/>
        <a:ea typeface="ヒラギノ角ゴ ProN W3"/>
        <a:cs typeface="Arial" charset="0"/>
        <a:sym typeface="Gill Sans"/>
      </a:defRPr>
    </a:lvl5pPr>
    <a:lvl6pPr marL="2286000" algn="l" defTabSz="914400" rtl="0" eaLnBrk="1" latinLnBrk="0" hangingPunct="1">
      <a:defRPr sz="4200" kern="1200">
        <a:solidFill>
          <a:srgbClr val="000000"/>
        </a:solidFill>
        <a:latin typeface="Gill Sans"/>
        <a:ea typeface="ヒラギノ角ゴ ProN W3"/>
        <a:cs typeface="Arial" charset="0"/>
        <a:sym typeface="Gill Sans"/>
      </a:defRPr>
    </a:lvl6pPr>
    <a:lvl7pPr marL="2743200" algn="l" defTabSz="914400" rtl="0" eaLnBrk="1" latinLnBrk="0" hangingPunct="1">
      <a:defRPr sz="4200" kern="1200">
        <a:solidFill>
          <a:srgbClr val="000000"/>
        </a:solidFill>
        <a:latin typeface="Gill Sans"/>
        <a:ea typeface="ヒラギノ角ゴ ProN W3"/>
        <a:cs typeface="Arial" charset="0"/>
        <a:sym typeface="Gill Sans"/>
      </a:defRPr>
    </a:lvl7pPr>
    <a:lvl8pPr marL="3200400" algn="l" defTabSz="914400" rtl="0" eaLnBrk="1" latinLnBrk="0" hangingPunct="1">
      <a:defRPr sz="4200" kern="1200">
        <a:solidFill>
          <a:srgbClr val="000000"/>
        </a:solidFill>
        <a:latin typeface="Gill Sans"/>
        <a:ea typeface="ヒラギノ角ゴ ProN W3"/>
        <a:cs typeface="Arial" charset="0"/>
        <a:sym typeface="Gill Sans"/>
      </a:defRPr>
    </a:lvl8pPr>
    <a:lvl9pPr marL="3657600" algn="l" defTabSz="914400" rtl="0" eaLnBrk="1" latinLnBrk="0" hangingPunct="1">
      <a:defRPr sz="4200" kern="1200">
        <a:solidFill>
          <a:srgbClr val="000000"/>
        </a:solidFill>
        <a:latin typeface="Gill Sans"/>
        <a:ea typeface="ヒラギノ角ゴ ProN W3"/>
        <a:cs typeface="Arial" charset="0"/>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Ann Cardaciotto" initials="" lastIdx="10" clrIdx="0"/>
  <p:cmAuthor id="1" name="Edie Goldbacher" initials="" lastIdx="11" clrIdx="1"/>
  <p:cmAuthor id="2" name="Emily Winch" initials="" lastIdx="10" clrIdx="2"/>
  <p:cmAuthor id="3" name="LeeAnn Cardaciotto" initials="LC" lastIdx="3"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861" autoAdjust="0"/>
  </p:normalViewPr>
  <p:slideViewPr>
    <p:cSldViewPr>
      <p:cViewPr>
        <p:scale>
          <a:sx n="37" d="100"/>
          <a:sy n="37" d="100"/>
        </p:scale>
        <p:origin x="6136" y="4248"/>
      </p:cViewPr>
      <p:guideLst>
        <p:guide orient="horz" pos="12672"/>
        <p:guide pos="160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4" Type="http://schemas.openxmlformats.org/officeDocument/2006/relationships/printerSettings" Target="printerSettings/printerSettings1.bin"/><Relationship Id="rId5" Type="http://schemas.openxmlformats.org/officeDocument/2006/relationships/commentAuthors" Target="commentAuthors.xml"/><Relationship Id="rId7"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tableStyles" Target="tableStyles.xml"/><Relationship Id="rId3" Type="http://schemas.openxmlformats.org/officeDocument/2006/relationships/notesMaster" Target="notesMasters/notesMaster1.xml"/><Relationship Id="rId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0" hangingPunct="0">
              <a:defRPr sz="1200">
                <a:latin typeface="Gill Sans" charset="0"/>
                <a:ea typeface="ヒラギノ角ゴ ProN W3" charset="0"/>
                <a:cs typeface="ヒラギノ角ゴ ProN W3" charset="0"/>
                <a:sym typeface="Gill Sans" charset="0"/>
              </a:defRPr>
            </a:lvl1pPr>
          </a:lstStyle>
          <a:p>
            <a:pPr>
              <a:defRPr/>
            </a:pPr>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latin typeface="Gill Sans" pitchFamily="4" charset="0"/>
                <a:ea typeface="ヒラギノ角ゴ ProN W3" pitchFamily="4" charset="-128"/>
                <a:cs typeface="+mn-cs"/>
                <a:sym typeface="Gill Sans" pitchFamily="4" charset="0"/>
              </a:defRPr>
            </a:lvl1pPr>
          </a:lstStyle>
          <a:p>
            <a:pPr>
              <a:defRPr/>
            </a:pPr>
            <a:fld id="{C310F6BE-846E-491E-88E6-94822E54FB7A}" type="datetimeFigureOut">
              <a:rPr lang="en-US"/>
              <a:pPr>
                <a:defRPr/>
              </a:pPr>
              <a:t>7/10/12</a:t>
            </a:fld>
            <a:endParaRPr lang="en-US"/>
          </a:p>
        </p:txBody>
      </p:sp>
      <p:sp>
        <p:nvSpPr>
          <p:cNvPr id="13316" name="Rectangle 4"/>
          <p:cNvSpPr>
            <a:spLocks noGrp="1" noRot="1" noChangeAspect="1" noChangeArrowheads="1" noTextEdit="1"/>
          </p:cNvSpPr>
          <p:nvPr>
            <p:ph type="sldImg" idx="2"/>
          </p:nvPr>
        </p:nvSpPr>
        <p:spPr bwMode="auto">
          <a:xfrm>
            <a:off x="1304925" y="696913"/>
            <a:ext cx="4400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0" hangingPunct="0">
              <a:defRPr sz="1200">
                <a:latin typeface="Gill Sans" charset="0"/>
                <a:ea typeface="ヒラギノ角ゴ ProN W3" charset="0"/>
                <a:cs typeface="ヒラギノ角ゴ ProN W3" charset="0"/>
                <a:sym typeface="Gill Sans" charset="0"/>
              </a:defRPr>
            </a:lvl1pPr>
          </a:lstStyle>
          <a:p>
            <a:pPr>
              <a:defRPr/>
            </a:pPr>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latin typeface="Gill Sans" pitchFamily="4" charset="0"/>
                <a:ea typeface="ヒラギノ角ゴ ProN W3" pitchFamily="4" charset="-128"/>
                <a:cs typeface="+mn-cs"/>
                <a:sym typeface="Gill Sans" pitchFamily="4" charset="0"/>
              </a:defRPr>
            </a:lvl1pPr>
          </a:lstStyle>
          <a:p>
            <a:pPr>
              <a:defRPr/>
            </a:pPr>
            <a:fld id="{F74615E9-9B3E-4D7B-AC7B-EB5CE56CF9D2}" type="slidenum">
              <a:rPr lang="en-US"/>
              <a:pPr>
                <a:defRPr/>
              </a:pPr>
              <a:t>‹#›</a:t>
            </a:fld>
            <a:endParaRPr lang="en-US"/>
          </a:p>
        </p:txBody>
      </p:sp>
    </p:spTree>
    <p:extLst>
      <p:ext uri="{BB962C8B-B14F-4D97-AF65-F5344CB8AC3E}">
        <p14:creationId xmlns:p14="http://schemas.microsoft.com/office/powerpoint/2010/main" val="19452131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p:spPr>
        <p:txBody>
          <a:bodyPr/>
          <a:lstStyle/>
          <a:p>
            <a:pPr eaLnBrk="1" hangingPunct="1"/>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12498388"/>
            <a:ext cx="43180000" cy="8624887"/>
          </a:xfrm>
        </p:spPr>
        <p:txBody>
          <a:bodyPr/>
          <a:lstStyle/>
          <a:p>
            <a:r>
              <a:rPr lang="en-US" smtClean="0"/>
              <a:t>Click to edit Master title style</a:t>
            </a:r>
            <a:endParaRPr lang="en-US"/>
          </a:p>
        </p:txBody>
      </p:sp>
      <p:sp>
        <p:nvSpPr>
          <p:cNvPr id="3" name="Subtitle 2"/>
          <p:cNvSpPr>
            <a:spLocks noGrp="1"/>
          </p:cNvSpPr>
          <p:nvPr>
            <p:ph type="subTitle" idx="1"/>
          </p:nvPr>
        </p:nvSpPr>
        <p:spPr>
          <a:xfrm>
            <a:off x="7620000" y="22799675"/>
            <a:ext cx="35560000" cy="102806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462913" y="0"/>
            <a:ext cx="10802937" cy="18329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4100" y="0"/>
            <a:ext cx="32256413" cy="18329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13200" y="25854025"/>
            <a:ext cx="43180000" cy="798988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13200" y="17052925"/>
            <a:ext cx="43180000" cy="88011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4100" y="7337425"/>
            <a:ext cx="7851775" cy="1099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058275" y="7337425"/>
            <a:ext cx="7851775" cy="1099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40000" y="1611313"/>
            <a:ext cx="45720000" cy="670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40000" y="9005888"/>
            <a:ext cx="22445663" cy="3752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40000" y="12758738"/>
            <a:ext cx="22445663" cy="23180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5806400" y="9005888"/>
            <a:ext cx="22453600" cy="3752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5806400" y="12758738"/>
            <a:ext cx="22453600" cy="23180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0000" y="1601788"/>
            <a:ext cx="16713200" cy="68167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9861213" y="1601788"/>
            <a:ext cx="28398787" cy="34337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40000" y="8418513"/>
            <a:ext cx="16713200" cy="27520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56800" y="28163838"/>
            <a:ext cx="30480000" cy="33242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9956800" y="3595688"/>
            <a:ext cx="30480000" cy="24139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rebuchet MS" charset="0"/>
            </a:endParaRPr>
          </a:p>
        </p:txBody>
      </p:sp>
      <p:sp>
        <p:nvSpPr>
          <p:cNvPr id="4" name="Text Placeholder 3"/>
          <p:cNvSpPr>
            <a:spLocks noGrp="1"/>
          </p:cNvSpPr>
          <p:nvPr>
            <p:ph type="body" sz="half" idx="2"/>
          </p:nvPr>
        </p:nvSpPr>
        <p:spPr>
          <a:xfrm>
            <a:off x="9956800" y="31488063"/>
            <a:ext cx="30480000" cy="47228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919913" y="0"/>
            <a:ext cx="37345937" cy="2886075"/>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smtClean="0">
                <a:sym typeface="Trebuchet MS Bold" pitchFamily="34" charset="0"/>
              </a:rPr>
              <a:t>Click to edit Master title style</a:t>
            </a:r>
          </a:p>
        </p:txBody>
      </p:sp>
      <p:sp>
        <p:nvSpPr>
          <p:cNvPr id="1027" name="Rectangle 2"/>
          <p:cNvSpPr>
            <a:spLocks noGrp="1" noChangeArrowheads="1"/>
          </p:cNvSpPr>
          <p:nvPr>
            <p:ph type="body" idx="1"/>
          </p:nvPr>
        </p:nvSpPr>
        <p:spPr bwMode="auto">
          <a:xfrm>
            <a:off x="1054100" y="7337425"/>
            <a:ext cx="15855950" cy="10991850"/>
          </a:xfrm>
          <a:prstGeom prst="rect">
            <a:avLst/>
          </a:prstGeom>
          <a:noFill/>
          <a:ln w="9525">
            <a:noFill/>
            <a:miter lim="800000"/>
            <a:headEnd/>
            <a:tailEnd/>
          </a:ln>
        </p:spPr>
        <p:txBody>
          <a:bodyPr vert="horz" wrap="square" lIns="254000" tIns="254000" rIns="254000" bIns="254000" numCol="1" anchor="t" anchorCtr="0" compatLnSpc="1">
            <a:prstTxWarp prst="textNoShape">
              <a:avLst/>
            </a:prstTxWarp>
          </a:bodyPr>
          <a:lstStyle/>
          <a:p>
            <a:pPr lvl="0"/>
            <a:r>
              <a:rPr lang="en-US" smtClean="0">
                <a:sym typeface="Trebuchet MS" pitchFamily="34" charset="0"/>
              </a:rPr>
              <a:t>Click to edit Master text styles</a:t>
            </a:r>
          </a:p>
          <a:p>
            <a:pPr lvl="1"/>
            <a:r>
              <a:rPr lang="en-US" smtClean="0">
                <a:sym typeface="Trebuchet MS" pitchFamily="34" charset="0"/>
              </a:rPr>
              <a:t>Second level</a:t>
            </a:r>
          </a:p>
          <a:p>
            <a:pPr lvl="2"/>
            <a:r>
              <a:rPr lang="en-US" smtClean="0">
                <a:sym typeface="Trebuchet MS" pitchFamily="34" charset="0"/>
              </a:rPr>
              <a:t>Third level</a:t>
            </a:r>
          </a:p>
          <a:p>
            <a:pPr lvl="3"/>
            <a:r>
              <a:rPr lang="en-US" smtClean="0">
                <a:sym typeface="Trebuchet MS" pitchFamily="34" charset="0"/>
              </a:rPr>
              <a:t>Fourth level</a:t>
            </a:r>
          </a:p>
          <a:p>
            <a:pPr lvl="4"/>
            <a:r>
              <a:rPr lang="en-US" smtClean="0">
                <a:sym typeface="Trebuchet MS" pitchFamily="34" charset="0"/>
              </a:rPr>
              <a:t>Fifth level</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xmlns:p14="http://schemas.microsoft.com/office/powerpoint/2010/main"/>
  <p:txStyles>
    <p:titleStyle>
      <a:lvl1pPr algn="ctr" rtl="0" eaLnBrk="0" fontAlgn="base" hangingPunct="0">
        <a:spcBef>
          <a:spcPct val="0"/>
        </a:spcBef>
        <a:spcAft>
          <a:spcPct val="0"/>
        </a:spcAft>
        <a:defRPr sz="9800">
          <a:solidFill>
            <a:srgbClr val="FFFFFF"/>
          </a:solidFill>
          <a:latin typeface="+mj-lt"/>
          <a:ea typeface="+mj-ea"/>
          <a:cs typeface="+mj-cs"/>
          <a:sym typeface="Trebuchet MS Bold" pitchFamily="34" charset="0"/>
        </a:defRPr>
      </a:lvl1pPr>
      <a:lvl2pPr algn="ctr" rtl="0" eaLnBrk="0" fontAlgn="base" hangingPunct="0">
        <a:spcBef>
          <a:spcPct val="0"/>
        </a:spcBef>
        <a:spcAft>
          <a:spcPct val="0"/>
        </a:spcAft>
        <a:defRPr sz="9800">
          <a:solidFill>
            <a:srgbClr val="FFFFFF"/>
          </a:solidFill>
          <a:latin typeface="Trebuchet MS Bold" charset="0"/>
          <a:ea typeface="ヒラギノ角ゴ ProN W6" charset="0"/>
          <a:cs typeface="ヒラギノ角ゴ ProN W6" charset="0"/>
          <a:sym typeface="Trebuchet MS Bold" pitchFamily="34" charset="0"/>
        </a:defRPr>
      </a:lvl2pPr>
      <a:lvl3pPr algn="ctr" rtl="0" eaLnBrk="0" fontAlgn="base" hangingPunct="0">
        <a:spcBef>
          <a:spcPct val="0"/>
        </a:spcBef>
        <a:spcAft>
          <a:spcPct val="0"/>
        </a:spcAft>
        <a:defRPr sz="9800">
          <a:solidFill>
            <a:srgbClr val="FFFFFF"/>
          </a:solidFill>
          <a:latin typeface="Trebuchet MS Bold" charset="0"/>
          <a:ea typeface="ヒラギノ角ゴ ProN W6" charset="0"/>
          <a:cs typeface="ヒラギノ角ゴ ProN W6" charset="0"/>
          <a:sym typeface="Trebuchet MS Bold" pitchFamily="34" charset="0"/>
        </a:defRPr>
      </a:lvl3pPr>
      <a:lvl4pPr algn="ctr" rtl="0" eaLnBrk="0" fontAlgn="base" hangingPunct="0">
        <a:spcBef>
          <a:spcPct val="0"/>
        </a:spcBef>
        <a:spcAft>
          <a:spcPct val="0"/>
        </a:spcAft>
        <a:defRPr sz="9800">
          <a:solidFill>
            <a:srgbClr val="FFFFFF"/>
          </a:solidFill>
          <a:latin typeface="Trebuchet MS Bold" charset="0"/>
          <a:ea typeface="ヒラギノ角ゴ ProN W6" charset="0"/>
          <a:cs typeface="ヒラギノ角ゴ ProN W6" charset="0"/>
          <a:sym typeface="Trebuchet MS Bold" pitchFamily="34" charset="0"/>
        </a:defRPr>
      </a:lvl4pPr>
      <a:lvl5pPr algn="ctr" rtl="0" eaLnBrk="0" fontAlgn="base" hangingPunct="0">
        <a:spcBef>
          <a:spcPct val="0"/>
        </a:spcBef>
        <a:spcAft>
          <a:spcPct val="0"/>
        </a:spcAft>
        <a:defRPr sz="9800">
          <a:solidFill>
            <a:srgbClr val="FFFFFF"/>
          </a:solidFill>
          <a:latin typeface="Trebuchet MS Bold" charset="0"/>
          <a:ea typeface="ヒラギノ角ゴ ProN W6" charset="0"/>
          <a:cs typeface="ヒラギノ角ゴ ProN W6" charset="0"/>
          <a:sym typeface="Trebuchet MS Bold" pitchFamily="34" charset="0"/>
        </a:defRPr>
      </a:lvl5pPr>
      <a:lvl6pPr marL="457200" algn="ctr" rtl="0" fontAlgn="base">
        <a:spcBef>
          <a:spcPct val="0"/>
        </a:spcBef>
        <a:spcAft>
          <a:spcPct val="0"/>
        </a:spcAft>
        <a:defRPr sz="9800">
          <a:solidFill>
            <a:srgbClr val="FFFFFF"/>
          </a:solidFill>
          <a:latin typeface="Trebuchet MS Bold" charset="0"/>
          <a:ea typeface="ヒラギノ角ゴ ProN W6" charset="0"/>
          <a:cs typeface="ヒラギノ角ゴ ProN W6" charset="0"/>
          <a:sym typeface="Trebuchet MS Bold" charset="0"/>
        </a:defRPr>
      </a:lvl6pPr>
      <a:lvl7pPr marL="914400" algn="ctr" rtl="0" fontAlgn="base">
        <a:spcBef>
          <a:spcPct val="0"/>
        </a:spcBef>
        <a:spcAft>
          <a:spcPct val="0"/>
        </a:spcAft>
        <a:defRPr sz="9800">
          <a:solidFill>
            <a:srgbClr val="FFFFFF"/>
          </a:solidFill>
          <a:latin typeface="Trebuchet MS Bold" charset="0"/>
          <a:ea typeface="ヒラギノ角ゴ ProN W6" charset="0"/>
          <a:cs typeface="ヒラギノ角ゴ ProN W6" charset="0"/>
          <a:sym typeface="Trebuchet MS Bold" charset="0"/>
        </a:defRPr>
      </a:lvl7pPr>
      <a:lvl8pPr marL="1371600" algn="ctr" rtl="0" fontAlgn="base">
        <a:spcBef>
          <a:spcPct val="0"/>
        </a:spcBef>
        <a:spcAft>
          <a:spcPct val="0"/>
        </a:spcAft>
        <a:defRPr sz="9800">
          <a:solidFill>
            <a:srgbClr val="FFFFFF"/>
          </a:solidFill>
          <a:latin typeface="Trebuchet MS Bold" charset="0"/>
          <a:ea typeface="ヒラギノ角ゴ ProN W6" charset="0"/>
          <a:cs typeface="ヒラギノ角ゴ ProN W6" charset="0"/>
          <a:sym typeface="Trebuchet MS Bold" charset="0"/>
        </a:defRPr>
      </a:lvl8pPr>
      <a:lvl9pPr marL="1828800" algn="ctr" rtl="0" fontAlgn="base">
        <a:spcBef>
          <a:spcPct val="0"/>
        </a:spcBef>
        <a:spcAft>
          <a:spcPct val="0"/>
        </a:spcAft>
        <a:defRPr sz="9800">
          <a:solidFill>
            <a:srgbClr val="FFFFFF"/>
          </a:solidFill>
          <a:latin typeface="Trebuchet MS Bold" charset="0"/>
          <a:ea typeface="ヒラギノ角ゴ ProN W6" charset="0"/>
          <a:cs typeface="ヒラギノ角ゴ ProN W6" charset="0"/>
          <a:sym typeface="Trebuchet MS Bold" charset="0"/>
        </a:defRPr>
      </a:lvl9pPr>
    </p:titleStyle>
    <p:bodyStyle>
      <a:lvl1pPr marL="342900" indent="-342900" algn="l" rtl="0" eaLnBrk="0" fontAlgn="base" hangingPunct="0">
        <a:spcBef>
          <a:spcPts val="600"/>
        </a:spcBef>
        <a:spcAft>
          <a:spcPct val="0"/>
        </a:spcAft>
        <a:defRPr sz="2700">
          <a:solidFill>
            <a:schemeClr val="tx1"/>
          </a:solidFill>
          <a:latin typeface="+mn-lt"/>
          <a:ea typeface="+mn-ea"/>
          <a:cs typeface="+mn-cs"/>
          <a:sym typeface="Trebuchet MS" pitchFamily="34" charset="0"/>
        </a:defRPr>
      </a:lvl1pPr>
      <a:lvl2pPr marL="1409700" indent="-639763" algn="l" rtl="0" eaLnBrk="0" fontAlgn="base" hangingPunct="0">
        <a:spcBef>
          <a:spcPts val="600"/>
        </a:spcBef>
        <a:spcAft>
          <a:spcPct val="0"/>
        </a:spcAft>
        <a:buClr>
          <a:srgbClr val="000000"/>
        </a:buClr>
        <a:buSzPct val="100000"/>
        <a:buFont typeface="Arial" charset="0"/>
        <a:buChar char="–"/>
        <a:defRPr sz="2700">
          <a:solidFill>
            <a:schemeClr val="tx1"/>
          </a:solidFill>
          <a:latin typeface="+mn-lt"/>
          <a:ea typeface="+mn-ea"/>
          <a:cs typeface="+mn-cs"/>
          <a:sym typeface="Trebuchet MS" pitchFamily="34" charset="0"/>
        </a:defRPr>
      </a:lvl2pPr>
      <a:lvl3pPr marL="2049463" indent="-639763" algn="l" rtl="0" eaLnBrk="0" fontAlgn="base" hangingPunct="0">
        <a:spcBef>
          <a:spcPts val="600"/>
        </a:spcBef>
        <a:spcAft>
          <a:spcPct val="0"/>
        </a:spcAft>
        <a:buClr>
          <a:srgbClr val="000000"/>
        </a:buClr>
        <a:buSzPct val="100000"/>
        <a:buFont typeface="Arial" charset="0"/>
        <a:buChar char="•"/>
        <a:defRPr sz="2700">
          <a:solidFill>
            <a:schemeClr val="tx1"/>
          </a:solidFill>
          <a:latin typeface="+mn-lt"/>
          <a:ea typeface="+mn-ea"/>
          <a:cs typeface="+mn-cs"/>
          <a:sym typeface="Trebuchet MS" pitchFamily="34" charset="0"/>
        </a:defRPr>
      </a:lvl3pPr>
      <a:lvl4pPr marL="2754313" indent="-704850" algn="l" rtl="0" eaLnBrk="0" fontAlgn="base" hangingPunct="0">
        <a:spcBef>
          <a:spcPts val="600"/>
        </a:spcBef>
        <a:spcAft>
          <a:spcPct val="0"/>
        </a:spcAft>
        <a:buClr>
          <a:srgbClr val="000000"/>
        </a:buClr>
        <a:buSzPct val="100000"/>
        <a:buFont typeface="Arial" charset="0"/>
        <a:buChar char="–"/>
        <a:defRPr sz="2700">
          <a:solidFill>
            <a:schemeClr val="tx1"/>
          </a:solidFill>
          <a:latin typeface="+mn-lt"/>
          <a:ea typeface="+mn-ea"/>
          <a:cs typeface="+mn-cs"/>
          <a:sym typeface="Trebuchet MS" pitchFamily="34" charset="0"/>
        </a:defRPr>
      </a:lvl4pPr>
      <a:lvl5pPr marL="3267075" indent="-512763" algn="l" rtl="0" eaLnBrk="0" fontAlgn="base" hangingPunct="0">
        <a:spcBef>
          <a:spcPts val="600"/>
        </a:spcBef>
        <a:spcAft>
          <a:spcPct val="0"/>
        </a:spcAft>
        <a:buClr>
          <a:srgbClr val="000000"/>
        </a:buClr>
        <a:buSzPct val="100000"/>
        <a:buFont typeface="Arial" charset="0"/>
        <a:buChar char="»"/>
        <a:defRPr sz="2700">
          <a:solidFill>
            <a:schemeClr val="tx1"/>
          </a:solidFill>
          <a:latin typeface="+mn-lt"/>
          <a:ea typeface="+mn-ea"/>
          <a:cs typeface="+mn-cs"/>
          <a:sym typeface="Trebuchet MS" pitchFamily="34" charset="0"/>
        </a:defRPr>
      </a:lvl5pPr>
      <a:lvl6pPr marL="3724275" indent="-512763" algn="l" rtl="0" fontAlgn="base">
        <a:spcBef>
          <a:spcPts val="600"/>
        </a:spcBef>
        <a:spcAft>
          <a:spcPct val="0"/>
        </a:spcAft>
        <a:buClr>
          <a:srgbClr val="000000"/>
        </a:buClr>
        <a:buSzPct val="100000"/>
        <a:buFont typeface="Arial" charset="0"/>
        <a:buChar char="»"/>
        <a:defRPr sz="2700">
          <a:solidFill>
            <a:schemeClr val="tx1"/>
          </a:solidFill>
          <a:latin typeface="+mn-lt"/>
          <a:ea typeface="+mn-ea"/>
          <a:cs typeface="+mn-cs"/>
          <a:sym typeface="Trebuchet MS" charset="0"/>
        </a:defRPr>
      </a:lvl6pPr>
      <a:lvl7pPr marL="4181475" indent="-512763" algn="l" rtl="0" fontAlgn="base">
        <a:spcBef>
          <a:spcPts val="600"/>
        </a:spcBef>
        <a:spcAft>
          <a:spcPct val="0"/>
        </a:spcAft>
        <a:buClr>
          <a:srgbClr val="000000"/>
        </a:buClr>
        <a:buSzPct val="100000"/>
        <a:buFont typeface="Arial" charset="0"/>
        <a:buChar char="»"/>
        <a:defRPr sz="2700">
          <a:solidFill>
            <a:schemeClr val="tx1"/>
          </a:solidFill>
          <a:latin typeface="+mn-lt"/>
          <a:ea typeface="+mn-ea"/>
          <a:cs typeface="+mn-cs"/>
          <a:sym typeface="Trebuchet MS" charset="0"/>
        </a:defRPr>
      </a:lvl7pPr>
      <a:lvl8pPr marL="4638675" indent="-512763" algn="l" rtl="0" fontAlgn="base">
        <a:spcBef>
          <a:spcPts val="600"/>
        </a:spcBef>
        <a:spcAft>
          <a:spcPct val="0"/>
        </a:spcAft>
        <a:buClr>
          <a:srgbClr val="000000"/>
        </a:buClr>
        <a:buSzPct val="100000"/>
        <a:buFont typeface="Arial" charset="0"/>
        <a:buChar char="»"/>
        <a:defRPr sz="2700">
          <a:solidFill>
            <a:schemeClr val="tx1"/>
          </a:solidFill>
          <a:latin typeface="+mn-lt"/>
          <a:ea typeface="+mn-ea"/>
          <a:cs typeface="+mn-cs"/>
          <a:sym typeface="Trebuchet MS" charset="0"/>
        </a:defRPr>
      </a:lvl8pPr>
      <a:lvl9pPr marL="5095875" indent="-512763" algn="l" rtl="0" fontAlgn="base">
        <a:spcBef>
          <a:spcPts val="600"/>
        </a:spcBef>
        <a:spcAft>
          <a:spcPct val="0"/>
        </a:spcAft>
        <a:buClr>
          <a:srgbClr val="000000"/>
        </a:buClr>
        <a:buSzPct val="100000"/>
        <a:buFont typeface="Arial" charset="0"/>
        <a:buChar char="»"/>
        <a:defRPr sz="2700">
          <a:solidFill>
            <a:schemeClr val="tx1"/>
          </a:solidFill>
          <a:latin typeface="+mn-lt"/>
          <a:ea typeface="+mn-ea"/>
          <a:cs typeface="+mn-cs"/>
          <a:sym typeface="Trebuchet M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 Id="rId6"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19050" y="-7938"/>
            <a:ext cx="51219100" cy="5867401"/>
          </a:xfrm>
          <a:prstGeom prst="rect">
            <a:avLst/>
          </a:prstGeom>
          <a:solidFill>
            <a:schemeClr val="accent1"/>
          </a:solidFill>
          <a:ln w="9525">
            <a:solidFill>
              <a:schemeClr val="tx1"/>
            </a:solidFill>
            <a:miter lim="800000"/>
            <a:headEnd/>
            <a:tailEnd/>
          </a:ln>
        </p:spPr>
        <p:txBody>
          <a:bodyPr wrap="none" lIns="0" tIns="0" rIns="0" bIns="0"/>
          <a:lstStyle/>
          <a:p>
            <a:pPr algn="ctr"/>
            <a:endParaRPr lang="en-US">
              <a:cs typeface="ヒラギノ角ゴ ProN W3"/>
            </a:endParaRPr>
          </a:p>
        </p:txBody>
      </p:sp>
      <p:sp>
        <p:nvSpPr>
          <p:cNvPr id="14338" name="Rectangle 2"/>
          <p:cNvSpPr>
            <a:spLocks/>
          </p:cNvSpPr>
          <p:nvPr/>
        </p:nvSpPr>
        <p:spPr bwMode="auto">
          <a:xfrm>
            <a:off x="1066800" y="6426200"/>
            <a:ext cx="15862300" cy="32689800"/>
          </a:xfrm>
          <a:prstGeom prst="rect">
            <a:avLst/>
          </a:prstGeom>
          <a:solidFill>
            <a:srgbClr val="FFFFFF"/>
          </a:solidFill>
          <a:ln w="9525">
            <a:solidFill>
              <a:srgbClr val="4E5B6F"/>
            </a:solidFill>
            <a:miter lim="800000"/>
            <a:headEnd/>
            <a:tailEnd/>
          </a:ln>
        </p:spPr>
        <p:txBody>
          <a:bodyPr wrap="none" lIns="0" tIns="0" rIns="0" bIns="0"/>
          <a:lstStyle/>
          <a:p>
            <a:pPr algn="ctr"/>
            <a:endParaRPr lang="en-US">
              <a:cs typeface="ヒラギノ角ゴ ProN W3"/>
            </a:endParaRPr>
          </a:p>
        </p:txBody>
      </p:sp>
      <p:sp>
        <p:nvSpPr>
          <p:cNvPr id="14339" name="Rectangle 3"/>
          <p:cNvSpPr>
            <a:spLocks/>
          </p:cNvSpPr>
          <p:nvPr/>
        </p:nvSpPr>
        <p:spPr bwMode="auto">
          <a:xfrm>
            <a:off x="0" y="5872163"/>
            <a:ext cx="51219100" cy="185737"/>
          </a:xfrm>
          <a:prstGeom prst="rect">
            <a:avLst/>
          </a:prstGeom>
          <a:solidFill>
            <a:srgbClr val="2C3F71"/>
          </a:solidFill>
          <a:ln w="9525">
            <a:noFill/>
            <a:miter lim="800000"/>
            <a:headEnd/>
            <a:tailEnd/>
          </a:ln>
        </p:spPr>
        <p:txBody>
          <a:bodyPr wrap="none" lIns="0" tIns="0" rIns="0" bIns="0"/>
          <a:lstStyle/>
          <a:p>
            <a:pPr algn="ctr"/>
            <a:endParaRPr lang="en-US">
              <a:cs typeface="ヒラギノ角ゴ ProN W3"/>
            </a:endParaRPr>
          </a:p>
        </p:txBody>
      </p:sp>
      <p:sp>
        <p:nvSpPr>
          <p:cNvPr id="14340" name="Rectangle 4"/>
          <p:cNvSpPr>
            <a:spLocks/>
          </p:cNvSpPr>
          <p:nvPr/>
        </p:nvSpPr>
        <p:spPr bwMode="auto">
          <a:xfrm>
            <a:off x="955675" y="39395400"/>
            <a:ext cx="2946400" cy="431800"/>
          </a:xfrm>
          <a:prstGeom prst="rect">
            <a:avLst/>
          </a:prstGeom>
          <a:noFill/>
          <a:ln w="9525">
            <a:noFill/>
            <a:miter lim="800000"/>
            <a:headEnd/>
            <a:tailEnd/>
          </a:ln>
        </p:spPr>
        <p:txBody>
          <a:bodyPr lIns="50800" tIns="50800" rIns="50800" bIns="50800"/>
          <a:lstStyle/>
          <a:p>
            <a:pPr>
              <a:lnSpc>
                <a:spcPct val="65000"/>
              </a:lnSpc>
              <a:spcBef>
                <a:spcPts val="350"/>
              </a:spcBef>
            </a:pPr>
            <a:r>
              <a:rPr lang="en-US" sz="600">
                <a:solidFill>
                  <a:srgbClr val="BFBFBF"/>
                </a:solidFill>
                <a:latin typeface="Arial Bold" pitchFamily="34" charset="0"/>
                <a:ea typeface="MS PGothic" pitchFamily="34" charset="-128"/>
                <a:cs typeface="ヒラギノ角ゴ ProN W3"/>
                <a:sym typeface="Arial Bold" pitchFamily="34" charset="0"/>
              </a:rPr>
              <a:t>RESEARCH POSTER PRESENTATION DESIGN © 2011</a:t>
            </a:r>
            <a:endParaRPr lang="en-US" sz="9600">
              <a:solidFill>
                <a:schemeClr val="tx1"/>
              </a:solidFill>
              <a:latin typeface="Lucida Grande"/>
              <a:ea typeface="MS PGothic" pitchFamily="34" charset="-128"/>
              <a:cs typeface="ヒラギノ角ゴ ProN W3"/>
              <a:sym typeface="Lucida Grande"/>
            </a:endParaRPr>
          </a:p>
          <a:p>
            <a:pPr>
              <a:lnSpc>
                <a:spcPct val="65000"/>
              </a:lnSpc>
              <a:spcBef>
                <a:spcPts val="713"/>
              </a:spcBef>
            </a:pPr>
            <a:r>
              <a:rPr lang="en-US" sz="1200">
                <a:solidFill>
                  <a:srgbClr val="BFBFBF"/>
                </a:solidFill>
                <a:latin typeface="Arial Bold" pitchFamily="34" charset="0"/>
                <a:ea typeface="MS PGothic" pitchFamily="34" charset="-128"/>
                <a:cs typeface="ヒラギノ角ゴ ProN W3"/>
                <a:sym typeface="Arial Bold" pitchFamily="34" charset="0"/>
              </a:rPr>
              <a:t>www.PosterPresentations.com</a:t>
            </a:r>
          </a:p>
        </p:txBody>
      </p:sp>
      <p:sp>
        <p:nvSpPr>
          <p:cNvPr id="14341" name="Rectangle 5"/>
          <p:cNvSpPr>
            <a:spLocks/>
          </p:cNvSpPr>
          <p:nvPr/>
        </p:nvSpPr>
        <p:spPr bwMode="auto">
          <a:xfrm>
            <a:off x="17675225" y="6426200"/>
            <a:ext cx="15862300" cy="32689800"/>
          </a:xfrm>
          <a:prstGeom prst="rect">
            <a:avLst/>
          </a:prstGeom>
          <a:solidFill>
            <a:srgbClr val="FFFFFF"/>
          </a:solidFill>
          <a:ln w="9525">
            <a:solidFill>
              <a:srgbClr val="4E5B6F"/>
            </a:solidFill>
            <a:miter lim="800000"/>
            <a:headEnd/>
            <a:tailEnd/>
          </a:ln>
        </p:spPr>
        <p:txBody>
          <a:bodyPr wrap="none" lIns="0" tIns="0" rIns="0" bIns="0"/>
          <a:lstStyle/>
          <a:p>
            <a:pPr algn="ctr"/>
            <a:endParaRPr lang="en-US" sz="1400"/>
          </a:p>
          <a:p>
            <a:pPr algn="ctr"/>
            <a:r>
              <a:rPr lang="en-US" sz="1400"/>
              <a:t>Mediator	B	CI lower	CI upper	p value</a:t>
            </a:r>
          </a:p>
          <a:p>
            <a:pPr algn="ctr"/>
            <a:r>
              <a:rPr lang="en-US" sz="1400"/>
              <a:t>Shame				</a:t>
            </a:r>
          </a:p>
          <a:p>
            <a:pPr algn="ctr"/>
            <a:endParaRPr lang="en-US" sz="1400"/>
          </a:p>
        </p:txBody>
      </p:sp>
      <p:sp>
        <p:nvSpPr>
          <p:cNvPr id="14342" name="Rectangle 6"/>
          <p:cNvSpPr>
            <a:spLocks/>
          </p:cNvSpPr>
          <p:nvPr/>
        </p:nvSpPr>
        <p:spPr bwMode="auto">
          <a:xfrm>
            <a:off x="34315400" y="6400800"/>
            <a:ext cx="15862300" cy="32689800"/>
          </a:xfrm>
          <a:prstGeom prst="rect">
            <a:avLst/>
          </a:prstGeom>
          <a:solidFill>
            <a:srgbClr val="FFFFFF"/>
          </a:solidFill>
          <a:ln w="9525">
            <a:solidFill>
              <a:srgbClr val="4E5B6F"/>
            </a:solidFill>
            <a:miter lim="800000"/>
            <a:headEnd/>
            <a:tailEnd/>
          </a:ln>
        </p:spPr>
        <p:txBody>
          <a:bodyPr wrap="none" lIns="0" tIns="0" rIns="0" bIns="0"/>
          <a:lstStyle/>
          <a:p>
            <a:pPr algn="ctr"/>
            <a:r>
              <a:rPr lang="en-US">
                <a:solidFill>
                  <a:srgbClr val="FFFF2F"/>
                </a:solidFill>
                <a:cs typeface="ヒラギノ角ゴ ProN W3"/>
              </a:rPr>
              <a:t>!</a:t>
            </a:r>
          </a:p>
        </p:txBody>
      </p:sp>
      <p:sp>
        <p:nvSpPr>
          <p:cNvPr id="14343" name="Rectangle 7"/>
          <p:cNvSpPr>
            <a:spLocks/>
          </p:cNvSpPr>
          <p:nvPr/>
        </p:nvSpPr>
        <p:spPr bwMode="auto">
          <a:xfrm>
            <a:off x="-20853400" y="1588"/>
            <a:ext cx="11737975" cy="40232012"/>
          </a:xfrm>
          <a:prstGeom prst="rect">
            <a:avLst/>
          </a:prstGeom>
          <a:solidFill>
            <a:srgbClr val="0C0C0C"/>
          </a:solidFill>
          <a:ln w="25400">
            <a:solidFill>
              <a:srgbClr val="5C982B"/>
            </a:solidFill>
            <a:round/>
            <a:headEnd/>
            <a:tailEnd/>
          </a:ln>
        </p:spPr>
        <p:txBody>
          <a:bodyPr lIns="203200" tIns="203200" rIns="203200" bIns="203200"/>
          <a:lstStyle/>
          <a:p>
            <a:pPr algn="ctr"/>
            <a:r>
              <a:rPr lang="en-US" sz="4900">
                <a:solidFill>
                  <a:srgbClr val="FFFFFF"/>
                </a:solidFill>
                <a:latin typeface="Trebuchet MS Bold" pitchFamily="34" charset="0"/>
                <a:ea typeface="MS PGothic" pitchFamily="34" charset="-128"/>
                <a:cs typeface="ヒラギノ角ゴ ProN W3"/>
                <a:sym typeface="Trebuchet MS Bold" pitchFamily="34" charset="0"/>
              </a:rPr>
              <a:t>QUICK DESIGN GUIDE</a:t>
            </a:r>
            <a:endParaRPr lang="en-US" sz="9600">
              <a:solidFill>
                <a:srgbClr val="FFFFFF"/>
              </a:solidFill>
              <a:latin typeface="Lucida Grande"/>
              <a:ea typeface="MS PGothic" pitchFamily="34" charset="-128"/>
              <a:cs typeface="ヒラギノ角ゴ ProN W3"/>
              <a:sym typeface="Lucida Grande"/>
            </a:endParaRPr>
          </a:p>
          <a:p>
            <a:pPr algn="ctr"/>
            <a:r>
              <a:rPr lang="en-US" sz="4500">
                <a:solidFill>
                  <a:srgbClr val="FFFF00"/>
                </a:solidFill>
                <a:latin typeface="Trebuchet MS Bold" pitchFamily="34" charset="0"/>
                <a:ea typeface="MS PGothic" pitchFamily="34" charset="-128"/>
                <a:cs typeface="ヒラギノ角ゴ ProN W3"/>
                <a:sym typeface="Trebuchet MS Bold" pitchFamily="34" charset="0"/>
              </a:rPr>
              <a:t>(--THIS SECTION DOES NOT PRINT--)</a:t>
            </a:r>
            <a:endParaRPr lang="en-US" sz="9600">
              <a:solidFill>
                <a:srgbClr val="FFFFFF"/>
              </a:solidFill>
              <a:latin typeface="Lucida Grande"/>
              <a:ea typeface="MS PGothic" pitchFamily="34" charset="-128"/>
              <a:cs typeface="ヒラギノ角ゴ ProN W3"/>
              <a:sym typeface="Lucida Grande"/>
            </a:endParaRPr>
          </a:p>
          <a:p>
            <a:pPr algn="ctr"/>
            <a:endParaRPr lang="en-US" sz="3500">
              <a:solidFill>
                <a:srgbClr val="FFFFFF"/>
              </a:solidFill>
              <a:latin typeface="Trebuchet MS Bold" pitchFamily="34" charset="0"/>
              <a:ea typeface="MS PGothic" pitchFamily="34" charset="-128"/>
              <a:cs typeface="ヒラギノ角ゴ ProN W3"/>
              <a:sym typeface="Trebuchet MS Bold" pitchFamily="34" charset="0"/>
            </a:endParaRPr>
          </a:p>
          <a:p>
            <a:r>
              <a:rPr lang="en-US" sz="3500">
                <a:solidFill>
                  <a:srgbClr val="FFFFFF"/>
                </a:solidFill>
                <a:latin typeface="Trebuchet MS" pitchFamily="34" charset="0"/>
                <a:ea typeface="MS PGothic" pitchFamily="34" charset="-128"/>
                <a:cs typeface="ヒラギノ角ゴ ProN W3"/>
                <a:sym typeface="Trebuchet MS" pitchFamily="34" charset="0"/>
              </a:rPr>
              <a:t>This PowerPoint 2007 template produces a 42</a:t>
            </a:r>
            <a:r>
              <a:rPr lang="ja-JP" altLang="en-US" sz="3500">
                <a:solidFill>
                  <a:srgbClr val="FFFFFF"/>
                </a:solidFill>
                <a:latin typeface="Arial" charset="0"/>
                <a:ea typeface="MS PGothic" pitchFamily="34" charset="-128"/>
                <a:cs typeface="ヒラギノ角ゴ ProN W3"/>
                <a:sym typeface="Trebuchet MS" pitchFamily="34" charset="0"/>
              </a:rPr>
              <a:t>”</a:t>
            </a:r>
            <a:r>
              <a:rPr lang="en-US" altLang="ja-JP" sz="3500">
                <a:solidFill>
                  <a:srgbClr val="FFFFFF"/>
                </a:solidFill>
                <a:latin typeface="Trebuchet MS" pitchFamily="34" charset="0"/>
                <a:cs typeface="ヒラギノ角ゴ ProN W3"/>
                <a:sym typeface="Trebuchet MS" pitchFamily="34" charset="0"/>
              </a:rPr>
              <a:t>x60</a:t>
            </a:r>
            <a:r>
              <a:rPr lang="ja-JP" altLang="en-US" sz="3500">
                <a:solidFill>
                  <a:srgbClr val="FFFFFF"/>
                </a:solidFill>
                <a:latin typeface="Arial" charset="0"/>
                <a:ea typeface="MS PGothic" pitchFamily="34" charset="-128"/>
                <a:cs typeface="ヒラギノ角ゴ ProN W3"/>
                <a:sym typeface="Trebuchet MS" pitchFamily="34" charset="0"/>
              </a:rPr>
              <a:t>”</a:t>
            </a:r>
            <a:r>
              <a:rPr lang="en-US" altLang="ja-JP" sz="3500">
                <a:solidFill>
                  <a:srgbClr val="FFFFFF"/>
                </a:solidFill>
                <a:latin typeface="Trebuchet MS" pitchFamily="34" charset="0"/>
                <a:cs typeface="ヒラギノ角ゴ ProN W3"/>
                <a:sym typeface="Trebuchet MS" pitchFamily="34" charset="0"/>
              </a:rPr>
              <a:t> professional  poster. It will save you valuable time placing titles, subtitles, text, and graphics. </a:t>
            </a:r>
            <a:endParaRPr lang="en-US" altLang="ja-JP" sz="9600">
              <a:solidFill>
                <a:srgbClr val="FFFFFF"/>
              </a:solidFill>
              <a:latin typeface="Lucida Grande"/>
              <a:cs typeface="ヒラギノ角ゴ ProN W3"/>
              <a:sym typeface="Lucida Grande"/>
            </a:endParaRPr>
          </a:p>
          <a:p>
            <a:endParaRPr lang="en-US" sz="3500">
              <a:solidFill>
                <a:srgbClr val="FFFFFF"/>
              </a:solidFill>
              <a:latin typeface="Trebuchet MS" pitchFamily="34" charset="0"/>
              <a:cs typeface="ヒラギノ角ゴ ProN W3"/>
              <a:sym typeface="Trebuchet MS" pitchFamily="34" charset="0"/>
            </a:endParaRPr>
          </a:p>
          <a:p>
            <a:r>
              <a:rPr lang="en-US" sz="3500">
                <a:solidFill>
                  <a:srgbClr val="FFFFFF"/>
                </a:solidFill>
                <a:latin typeface="Trebuchet MS" pitchFamily="34" charset="0"/>
                <a:cs typeface="ヒラギノ角ゴ ProN W3"/>
                <a:sym typeface="Trebuchet MS" pitchFamily="34" charset="0"/>
              </a:rPr>
              <a:t>Use it to create your presentation. Then send it to </a:t>
            </a:r>
            <a:r>
              <a:rPr lang="en-US" sz="3500">
                <a:solidFill>
                  <a:srgbClr val="FFFFFF"/>
                </a:solidFill>
                <a:latin typeface="Trebuchet MS Bold" pitchFamily="34" charset="0"/>
                <a:cs typeface="ヒラギノ角ゴ ProN W3"/>
                <a:sym typeface="Trebuchet MS Bold" pitchFamily="34" charset="0"/>
              </a:rPr>
              <a:t>PosterPresentations.com</a:t>
            </a:r>
            <a:r>
              <a:rPr lang="en-US" sz="3500">
                <a:solidFill>
                  <a:srgbClr val="FFFFFF"/>
                </a:solidFill>
                <a:latin typeface="Trebuchet MS" pitchFamily="34" charset="0"/>
                <a:cs typeface="ヒラギノ角ゴ ProN W3"/>
                <a:sym typeface="Trebuchet MS" pitchFamily="34" charset="0"/>
              </a:rPr>
              <a:t> for premium quality, same day affordable printing.</a:t>
            </a:r>
            <a:br>
              <a:rPr lang="en-US" sz="3500">
                <a:solidFill>
                  <a:srgbClr val="FFFFFF"/>
                </a:solidFill>
                <a:latin typeface="Trebuchet MS" pitchFamily="34" charset="0"/>
                <a:cs typeface="ヒラギノ角ゴ ProN W3"/>
                <a:sym typeface="Trebuchet MS" pitchFamily="34" charset="0"/>
              </a:rPr>
            </a:br>
            <a:endParaRPr lang="en-US" sz="9600">
              <a:solidFill>
                <a:srgbClr val="FFFFFF"/>
              </a:solidFill>
              <a:latin typeface="Lucida Grande"/>
              <a:cs typeface="ヒラギノ角ゴ ProN W3"/>
              <a:sym typeface="Lucida Grande"/>
            </a:endParaRPr>
          </a:p>
          <a:p>
            <a:r>
              <a:rPr lang="en-US" sz="3500">
                <a:solidFill>
                  <a:srgbClr val="FFFFFF"/>
                </a:solidFill>
                <a:latin typeface="Trebuchet MS" pitchFamily="34" charset="0"/>
                <a:cs typeface="ヒラギノ角ゴ ProN W3"/>
                <a:sym typeface="Trebuchet MS" pitchFamily="34" charset="0"/>
              </a:rPr>
              <a:t>We provide a series of </a:t>
            </a:r>
            <a:r>
              <a:rPr lang="en-US" sz="3500">
                <a:solidFill>
                  <a:srgbClr val="FFFFFF"/>
                </a:solidFill>
                <a:latin typeface="Trebuchet MS Bold" pitchFamily="34" charset="0"/>
                <a:cs typeface="ヒラギノ角ゴ ProN W3"/>
                <a:sym typeface="Trebuchet MS Bold" pitchFamily="34" charset="0"/>
              </a:rPr>
              <a:t>online tutorials</a:t>
            </a:r>
            <a:r>
              <a:rPr lang="en-US" sz="3500">
                <a:solidFill>
                  <a:srgbClr val="FFFFFF"/>
                </a:solidFill>
                <a:latin typeface="Trebuchet MS" pitchFamily="34" charset="0"/>
                <a:cs typeface="ヒラギノ角ゴ ProN W3"/>
                <a:sym typeface="Trebuchet MS" pitchFamily="34" charset="0"/>
              </a:rPr>
              <a:t> that will guide you through the poster design process and answer your poster production questions. </a:t>
            </a:r>
            <a:endParaRPr lang="en-US" sz="9600">
              <a:solidFill>
                <a:srgbClr val="FFFFFF"/>
              </a:solidFill>
              <a:latin typeface="Lucida Grande"/>
              <a:cs typeface="ヒラギノ角ゴ ProN W3"/>
              <a:sym typeface="Lucida Grande"/>
            </a:endParaRPr>
          </a:p>
          <a:p>
            <a:endParaRPr lang="en-US" sz="3500">
              <a:solidFill>
                <a:srgbClr val="FFFFFF"/>
              </a:solidFill>
              <a:latin typeface="Trebuchet MS" pitchFamily="34" charset="0"/>
              <a:cs typeface="ヒラギノ角ゴ ProN W3"/>
              <a:sym typeface="Trebuchet MS" pitchFamily="34" charset="0"/>
            </a:endParaRPr>
          </a:p>
          <a:p>
            <a:r>
              <a:rPr lang="en-US" sz="3500">
                <a:solidFill>
                  <a:srgbClr val="FFFFFF"/>
                </a:solidFill>
                <a:latin typeface="Trebuchet MS" pitchFamily="34" charset="0"/>
                <a:cs typeface="ヒラギノ角ゴ ProN W3"/>
                <a:sym typeface="Trebuchet MS" pitchFamily="34" charset="0"/>
              </a:rPr>
              <a:t>View our online tutorials at:</a:t>
            </a:r>
            <a:br>
              <a:rPr lang="en-US" sz="3500">
                <a:solidFill>
                  <a:srgbClr val="FFFFFF"/>
                </a:solidFill>
                <a:latin typeface="Trebuchet MS" pitchFamily="34" charset="0"/>
                <a:cs typeface="ヒラギノ角ゴ ProN W3"/>
                <a:sym typeface="Trebuchet MS" pitchFamily="34" charset="0"/>
              </a:rPr>
            </a:br>
            <a:r>
              <a:rPr lang="en-US" sz="3500">
                <a:solidFill>
                  <a:srgbClr val="FFFF00"/>
                </a:solidFill>
                <a:latin typeface="Trebuchet MS" pitchFamily="34" charset="0"/>
                <a:cs typeface="ヒラギノ角ゴ ProN W3"/>
                <a:sym typeface="Trebuchet MS" pitchFamily="34" charset="0"/>
              </a:rPr>
              <a:t> http://bit.ly/Poster_creation_help </a:t>
            </a:r>
            <a:r>
              <a:rPr lang="en-US" sz="3500">
                <a:solidFill>
                  <a:srgbClr val="FFFFFF"/>
                </a:solidFill>
                <a:latin typeface="Trebuchet MS" pitchFamily="34" charset="0"/>
                <a:cs typeface="ヒラギノ角ゴ ProN W3"/>
                <a:sym typeface="Trebuchet MS" pitchFamily="34" charset="0"/>
              </a:rPr>
              <a:t/>
            </a:r>
            <a:br>
              <a:rPr lang="en-US" sz="3500">
                <a:solidFill>
                  <a:srgbClr val="FFFFFF"/>
                </a:solidFill>
                <a:latin typeface="Trebuchet MS" pitchFamily="34" charset="0"/>
                <a:cs typeface="ヒラギノ角ゴ ProN W3"/>
                <a:sym typeface="Trebuchet MS" pitchFamily="34" charset="0"/>
              </a:rPr>
            </a:br>
            <a:r>
              <a:rPr lang="en-US" sz="3500">
                <a:solidFill>
                  <a:srgbClr val="FFFFFF"/>
                </a:solidFill>
                <a:latin typeface="Trebuchet MS" pitchFamily="34" charset="0"/>
                <a:cs typeface="ヒラギノ角ゴ ProN W3"/>
                <a:sym typeface="Trebuchet MS" pitchFamily="34" charset="0"/>
              </a:rPr>
              <a:t>(copy and paste the link into your web browser).</a:t>
            </a:r>
            <a:endParaRPr lang="en-US" sz="9600">
              <a:solidFill>
                <a:srgbClr val="FFFFFF"/>
              </a:solidFill>
              <a:latin typeface="Lucida Grande"/>
              <a:cs typeface="ヒラギノ角ゴ ProN W3"/>
              <a:sym typeface="Lucida Grande"/>
            </a:endParaRPr>
          </a:p>
          <a:p>
            <a:endParaRPr lang="en-US" sz="3500">
              <a:solidFill>
                <a:srgbClr val="FFFFFF"/>
              </a:solidFill>
              <a:latin typeface="Trebuchet MS" pitchFamily="34" charset="0"/>
              <a:cs typeface="ヒラギノ角ゴ ProN W3"/>
              <a:sym typeface="Trebuchet MS" pitchFamily="34" charset="0"/>
            </a:endParaRPr>
          </a:p>
          <a:p>
            <a:r>
              <a:rPr lang="en-US" sz="3500">
                <a:solidFill>
                  <a:srgbClr val="FFFFFF"/>
                </a:solidFill>
                <a:latin typeface="Trebuchet MS" pitchFamily="34" charset="0"/>
                <a:cs typeface="ヒラギノ角ゴ ProN W3"/>
                <a:sym typeface="Trebuchet MS" pitchFamily="34" charset="0"/>
              </a:rPr>
              <a:t>For assistance and to order your printed poster call </a:t>
            </a:r>
            <a:r>
              <a:rPr lang="en-US" sz="3500">
                <a:solidFill>
                  <a:srgbClr val="FFFF00"/>
                </a:solidFill>
                <a:latin typeface="Trebuchet MS Bold" pitchFamily="34" charset="0"/>
                <a:cs typeface="ヒラギノ角ゴ ProN W3"/>
                <a:sym typeface="Trebuchet MS Bold" pitchFamily="34" charset="0"/>
              </a:rPr>
              <a:t>PosterPresentations.com</a:t>
            </a:r>
            <a:r>
              <a:rPr lang="en-US" sz="3500">
                <a:solidFill>
                  <a:srgbClr val="FFFF00"/>
                </a:solidFill>
                <a:latin typeface="Trebuchet MS" pitchFamily="34" charset="0"/>
                <a:cs typeface="ヒラギノ角ゴ ProN W3"/>
                <a:sym typeface="Trebuchet MS" pitchFamily="34" charset="0"/>
              </a:rPr>
              <a:t> </a:t>
            </a:r>
            <a:r>
              <a:rPr lang="en-US" sz="3500">
                <a:solidFill>
                  <a:srgbClr val="FFFFFF"/>
                </a:solidFill>
                <a:latin typeface="Trebuchet MS" pitchFamily="34" charset="0"/>
                <a:cs typeface="ヒラギノ角ゴ ProN W3"/>
                <a:sym typeface="Trebuchet MS" pitchFamily="34" charset="0"/>
              </a:rPr>
              <a:t>at </a:t>
            </a:r>
            <a:r>
              <a:rPr lang="en-US" sz="4500">
                <a:solidFill>
                  <a:srgbClr val="FFFF00"/>
                </a:solidFill>
                <a:latin typeface="Trebuchet MS Bold" pitchFamily="34" charset="0"/>
                <a:cs typeface="ヒラギノ角ゴ ProN W3"/>
                <a:sym typeface="Trebuchet MS Bold" pitchFamily="34" charset="0"/>
              </a:rPr>
              <a:t>1.866.649.3004</a:t>
            </a:r>
            <a:endParaRPr lang="en-US" sz="9600">
              <a:solidFill>
                <a:srgbClr val="FFFFFF"/>
              </a:solidFill>
              <a:latin typeface="Lucida Grande"/>
              <a:cs typeface="ヒラギノ角ゴ ProN W3"/>
              <a:sym typeface="Lucida Grande"/>
            </a:endParaRPr>
          </a:p>
          <a:p>
            <a:endParaRPr lang="en-US" sz="4500">
              <a:solidFill>
                <a:srgbClr val="FFFF00"/>
              </a:solidFill>
              <a:latin typeface="Trebuchet MS Bold" pitchFamily="34" charset="0"/>
              <a:cs typeface="ヒラギノ角ゴ ProN W3"/>
              <a:sym typeface="Trebuchet MS Bold" pitchFamily="34" charset="0"/>
            </a:endParaRPr>
          </a:p>
          <a:p>
            <a:endParaRPr lang="en-US" sz="4500">
              <a:solidFill>
                <a:srgbClr val="FFFF00"/>
              </a:solidFill>
              <a:latin typeface="Trebuchet MS Bold" pitchFamily="34" charset="0"/>
              <a:cs typeface="ヒラギノ角ゴ ProN W3"/>
              <a:sym typeface="Trebuchet MS Bold" pitchFamily="34" charset="0"/>
            </a:endParaRPr>
          </a:p>
          <a:p>
            <a:pPr algn="ctr"/>
            <a:r>
              <a:rPr lang="en-US" sz="4900">
                <a:solidFill>
                  <a:srgbClr val="FFFFFF"/>
                </a:solidFill>
                <a:latin typeface="Trebuchet MS Bold" pitchFamily="34" charset="0"/>
                <a:cs typeface="ヒラギノ角ゴ ProN W3"/>
                <a:sym typeface="Trebuchet MS Bold" pitchFamily="34" charset="0"/>
              </a:rPr>
              <a:t>Object Placeholders</a:t>
            </a:r>
            <a:endParaRPr lang="en-US" sz="9600">
              <a:solidFill>
                <a:srgbClr val="FFFFFF"/>
              </a:solidFill>
              <a:latin typeface="Lucida Grande"/>
              <a:cs typeface="ヒラギノ角ゴ ProN W3"/>
              <a:sym typeface="Lucida Grande"/>
            </a:endParaRPr>
          </a:p>
          <a:p>
            <a:pPr algn="ctr"/>
            <a:endParaRPr lang="en-US" sz="4900">
              <a:solidFill>
                <a:srgbClr val="FFFFFF"/>
              </a:solidFill>
              <a:latin typeface="Trebuchet MS Bold" pitchFamily="34" charset="0"/>
              <a:cs typeface="ヒラギノ角ゴ ProN W3"/>
              <a:sym typeface="Trebuchet MS Bold" pitchFamily="34" charset="0"/>
            </a:endParaRPr>
          </a:p>
          <a:p>
            <a:r>
              <a:rPr lang="en-US" sz="3500">
                <a:solidFill>
                  <a:srgbClr val="FFFFFF"/>
                </a:solidFill>
                <a:latin typeface="Trebuchet MS" pitchFamily="34" charset="0"/>
                <a:cs typeface="ヒラギノ角ゴ ProN W3"/>
                <a:sym typeface="Trebuchet MS" pitchFamily="34" charset="0"/>
              </a:rPr>
              <a:t>Use the placeholders provided below to add new elements to your poster: Drag a placeholder onto the poster area, size it, and click it to edit.</a:t>
            </a:r>
            <a:endParaRPr lang="en-US" sz="9600">
              <a:solidFill>
                <a:srgbClr val="FFFFFF"/>
              </a:solidFill>
              <a:latin typeface="Lucida Grande"/>
              <a:cs typeface="ヒラギノ角ゴ ProN W3"/>
              <a:sym typeface="Lucida Grande"/>
            </a:endParaRPr>
          </a:p>
          <a:p>
            <a:endParaRPr lang="en-US" sz="3500">
              <a:solidFill>
                <a:srgbClr val="FFFFFF"/>
              </a:solidFill>
              <a:latin typeface="Trebuchet MS" pitchFamily="34" charset="0"/>
              <a:cs typeface="ヒラギノ角ゴ ProN W3"/>
              <a:sym typeface="Trebuchet MS" pitchFamily="34" charset="0"/>
            </a:endParaRPr>
          </a:p>
          <a:p>
            <a:r>
              <a:rPr lang="en-US" sz="3500">
                <a:solidFill>
                  <a:srgbClr val="FFFF00"/>
                </a:solidFill>
                <a:latin typeface="Trebuchet MS Bold" pitchFamily="34" charset="0"/>
                <a:cs typeface="ヒラギノ角ゴ ProN W3"/>
                <a:sym typeface="Trebuchet MS Bold" pitchFamily="34" charset="0"/>
              </a:rPr>
              <a:t>Section Header placeholder</a:t>
            </a:r>
            <a:endParaRPr lang="en-US" sz="9600">
              <a:solidFill>
                <a:srgbClr val="FFFFFF"/>
              </a:solidFill>
              <a:latin typeface="Lucida Grande"/>
              <a:cs typeface="ヒラギノ角ゴ ProN W3"/>
              <a:sym typeface="Lucida Grande"/>
            </a:endParaRPr>
          </a:p>
          <a:p>
            <a:r>
              <a:rPr lang="en-US" sz="3500">
                <a:solidFill>
                  <a:srgbClr val="FFFFFF"/>
                </a:solidFill>
                <a:latin typeface="Trebuchet MS" pitchFamily="34" charset="0"/>
                <a:cs typeface="ヒラギノ角ゴ ProN W3"/>
                <a:sym typeface="Trebuchet MS" pitchFamily="34" charset="0"/>
              </a:rPr>
              <a:t>Use section headers to separate topics or concepts within your presentation. </a:t>
            </a:r>
            <a:endParaRPr lang="en-US" sz="9600">
              <a:solidFill>
                <a:srgbClr val="FFFFFF"/>
              </a:solidFill>
              <a:latin typeface="Lucida Grande"/>
              <a:cs typeface="ヒラギノ角ゴ ProN W3"/>
              <a:sym typeface="Lucida Grande"/>
            </a:endParaRPr>
          </a:p>
          <a:p>
            <a:endParaRPr lang="en-US" sz="3500">
              <a:solidFill>
                <a:srgbClr val="FFFFFF"/>
              </a:solidFill>
              <a:latin typeface="Trebuchet MS" pitchFamily="34" charset="0"/>
              <a:cs typeface="ヒラギノ角ゴ ProN W3"/>
              <a:sym typeface="Trebuchet MS" pitchFamily="34" charset="0"/>
            </a:endParaRPr>
          </a:p>
          <a:p>
            <a:endParaRPr lang="en-US" sz="3500">
              <a:solidFill>
                <a:srgbClr val="FFFFFF"/>
              </a:solidFill>
              <a:latin typeface="Trebuchet MS" pitchFamily="34" charset="0"/>
              <a:cs typeface="ヒラギノ角ゴ ProN W3"/>
              <a:sym typeface="Trebuchet MS" pitchFamily="34" charset="0"/>
            </a:endParaRPr>
          </a:p>
          <a:p>
            <a:endParaRPr lang="en-US" sz="3500">
              <a:solidFill>
                <a:srgbClr val="FFFFFF"/>
              </a:solidFill>
              <a:latin typeface="Trebuchet MS" pitchFamily="34" charset="0"/>
              <a:cs typeface="ヒラギノ角ゴ ProN W3"/>
              <a:sym typeface="Trebuchet MS" pitchFamily="34" charset="0"/>
            </a:endParaRPr>
          </a:p>
          <a:p>
            <a:endParaRPr lang="en-US" sz="3500">
              <a:solidFill>
                <a:srgbClr val="FFFF00"/>
              </a:solidFill>
              <a:latin typeface="Trebuchet MS Bold" pitchFamily="34" charset="0"/>
              <a:cs typeface="ヒラギノ角ゴ ProN W3"/>
              <a:sym typeface="Trebuchet MS Bold" pitchFamily="34" charset="0"/>
            </a:endParaRPr>
          </a:p>
          <a:p>
            <a:r>
              <a:rPr lang="en-US" sz="3500">
                <a:solidFill>
                  <a:srgbClr val="FFFF00"/>
                </a:solidFill>
                <a:latin typeface="Trebuchet MS Bold" pitchFamily="34" charset="0"/>
                <a:cs typeface="ヒラギノ角ゴ ProN W3"/>
                <a:sym typeface="Trebuchet MS Bold" pitchFamily="34" charset="0"/>
              </a:rPr>
              <a:t>Text placeholder</a:t>
            </a:r>
            <a:endParaRPr lang="en-US" sz="9600">
              <a:solidFill>
                <a:srgbClr val="FFFFFF"/>
              </a:solidFill>
              <a:latin typeface="Lucida Grande"/>
              <a:cs typeface="ヒラギノ角ゴ ProN W3"/>
              <a:sym typeface="Lucida Grande"/>
            </a:endParaRPr>
          </a:p>
          <a:p>
            <a:r>
              <a:rPr lang="en-US" sz="3500">
                <a:solidFill>
                  <a:srgbClr val="FFFFFF"/>
                </a:solidFill>
                <a:latin typeface="Trebuchet MS" pitchFamily="34" charset="0"/>
                <a:cs typeface="ヒラギノ角ゴ ProN W3"/>
                <a:sym typeface="Trebuchet MS" pitchFamily="34" charset="0"/>
              </a:rPr>
              <a:t>Move this preformatted text placeholder to the poster to add a new body of text.</a:t>
            </a:r>
            <a:endParaRPr lang="en-US" sz="9600">
              <a:solidFill>
                <a:srgbClr val="FFFFFF"/>
              </a:solidFill>
              <a:latin typeface="Lucida Grande"/>
              <a:cs typeface="ヒラギノ角ゴ ProN W3"/>
              <a:sym typeface="Lucida Grande"/>
            </a:endParaRPr>
          </a:p>
          <a:p>
            <a:endParaRPr lang="en-US" sz="3500">
              <a:solidFill>
                <a:srgbClr val="FFFFFF"/>
              </a:solidFill>
              <a:latin typeface="Trebuchet MS" pitchFamily="34" charset="0"/>
              <a:cs typeface="ヒラギノ角ゴ ProN W3"/>
              <a:sym typeface="Trebuchet MS" pitchFamily="34" charset="0"/>
            </a:endParaRPr>
          </a:p>
          <a:p>
            <a:endParaRPr lang="en-US" sz="3500">
              <a:solidFill>
                <a:srgbClr val="FFFFFF"/>
              </a:solidFill>
              <a:latin typeface="Trebuchet MS" pitchFamily="34" charset="0"/>
              <a:cs typeface="ヒラギノ角ゴ ProN W3"/>
              <a:sym typeface="Trebuchet MS" pitchFamily="34" charset="0"/>
            </a:endParaRPr>
          </a:p>
          <a:p>
            <a:endParaRPr lang="en-US" sz="3500">
              <a:solidFill>
                <a:srgbClr val="FFFFFF"/>
              </a:solidFill>
              <a:latin typeface="Trebuchet MS" pitchFamily="34" charset="0"/>
              <a:cs typeface="ヒラギノ角ゴ ProN W3"/>
              <a:sym typeface="Trebuchet MS" pitchFamily="34" charset="0"/>
            </a:endParaRPr>
          </a:p>
          <a:p>
            <a:endParaRPr lang="en-US" sz="3500">
              <a:solidFill>
                <a:srgbClr val="FFFFFF"/>
              </a:solidFill>
              <a:latin typeface="Trebuchet MS" pitchFamily="34" charset="0"/>
              <a:cs typeface="ヒラギノ角ゴ ProN W3"/>
              <a:sym typeface="Trebuchet MS" pitchFamily="34" charset="0"/>
            </a:endParaRPr>
          </a:p>
          <a:p>
            <a:r>
              <a:rPr lang="en-US" sz="3500">
                <a:solidFill>
                  <a:srgbClr val="FFFF00"/>
                </a:solidFill>
                <a:latin typeface="Trebuchet MS Bold" pitchFamily="34" charset="0"/>
                <a:cs typeface="ヒラギノ角ゴ ProN W3"/>
                <a:sym typeface="Trebuchet MS Bold" pitchFamily="34" charset="0"/>
              </a:rPr>
              <a:t>Picture placeholder</a:t>
            </a:r>
            <a:endParaRPr lang="en-US" sz="9600">
              <a:solidFill>
                <a:srgbClr val="FFFFFF"/>
              </a:solidFill>
              <a:latin typeface="Lucida Grande"/>
              <a:cs typeface="ヒラギノ角ゴ ProN W3"/>
              <a:sym typeface="Lucida Grande"/>
            </a:endParaRPr>
          </a:p>
          <a:p>
            <a:r>
              <a:rPr lang="en-US" sz="3500">
                <a:solidFill>
                  <a:srgbClr val="FFFFFF"/>
                </a:solidFill>
                <a:latin typeface="Trebuchet MS" pitchFamily="34" charset="0"/>
                <a:cs typeface="ヒラギノ角ゴ ProN W3"/>
                <a:sym typeface="Trebuchet MS" pitchFamily="34" charset="0"/>
              </a:rPr>
              <a:t>Move this graphic placeholder onto your poster, size it first, and then click it to add a picture to the poster.</a:t>
            </a:r>
          </a:p>
        </p:txBody>
      </p:sp>
      <p:sp>
        <p:nvSpPr>
          <p:cNvPr id="14344" name="Rectangle 8"/>
          <p:cNvSpPr>
            <a:spLocks/>
          </p:cNvSpPr>
          <p:nvPr/>
        </p:nvSpPr>
        <p:spPr bwMode="auto">
          <a:xfrm>
            <a:off x="51592163" y="0"/>
            <a:ext cx="11737975" cy="40233600"/>
          </a:xfrm>
          <a:prstGeom prst="rect">
            <a:avLst/>
          </a:prstGeom>
          <a:solidFill>
            <a:srgbClr val="0C0C0C"/>
          </a:solidFill>
          <a:ln w="25400">
            <a:solidFill>
              <a:srgbClr val="5C982B"/>
            </a:solidFill>
            <a:round/>
            <a:headEnd/>
            <a:tailEnd/>
          </a:ln>
        </p:spPr>
        <p:txBody>
          <a:bodyPr lIns="203200" tIns="203200" rIns="203200" bIns="203200"/>
          <a:lstStyle/>
          <a:p>
            <a:pPr algn="ctr">
              <a:lnSpc>
                <a:spcPts val="4700"/>
              </a:lnSpc>
            </a:pPr>
            <a:r>
              <a:rPr lang="en-US" sz="4700">
                <a:solidFill>
                  <a:srgbClr val="FFFFFF"/>
                </a:solidFill>
                <a:latin typeface="Trebuchet MS Bold" pitchFamily="34" charset="0"/>
                <a:ea typeface="MS PGothic" pitchFamily="34" charset="-128"/>
                <a:cs typeface="ヒラギノ角ゴ ProN W3"/>
                <a:sym typeface="Trebuchet MS Bold" pitchFamily="34" charset="0"/>
              </a:rPr>
              <a:t>QUICK TIPS</a:t>
            </a:r>
            <a:endParaRPr lang="en-US" sz="9600">
              <a:solidFill>
                <a:srgbClr val="FFFFFF"/>
              </a:solidFill>
              <a:latin typeface="Lucida Grande"/>
              <a:ea typeface="MS PGothic" pitchFamily="34" charset="-128"/>
              <a:cs typeface="ヒラギノ角ゴ ProN W3"/>
              <a:sym typeface="Lucida Grande"/>
            </a:endParaRPr>
          </a:p>
          <a:p>
            <a:pPr algn="ctr">
              <a:lnSpc>
                <a:spcPts val="4700"/>
              </a:lnSpc>
            </a:pPr>
            <a:r>
              <a:rPr lang="en-US" sz="4700">
                <a:solidFill>
                  <a:srgbClr val="FFFF00"/>
                </a:solidFill>
                <a:latin typeface="Trebuchet MS Bold" pitchFamily="34" charset="0"/>
                <a:ea typeface="MS PGothic" pitchFamily="34" charset="-128"/>
                <a:cs typeface="ヒラギノ角ゴ ProN W3"/>
                <a:sym typeface="Trebuchet MS Bold" pitchFamily="34" charset="0"/>
              </a:rPr>
              <a:t>(--THIS SECTION DOES NOT PRINT--)</a:t>
            </a:r>
            <a:endParaRPr lang="en-US" sz="9600">
              <a:solidFill>
                <a:srgbClr val="FFFFFF"/>
              </a:solidFill>
              <a:latin typeface="Lucida Grande"/>
              <a:ea typeface="MS PGothic" pitchFamily="34" charset="-128"/>
              <a:cs typeface="ヒラギノ角ゴ ProN W3"/>
              <a:sym typeface="Lucida Grande"/>
            </a:endParaRPr>
          </a:p>
          <a:p>
            <a:pPr>
              <a:lnSpc>
                <a:spcPts val="4700"/>
              </a:lnSpc>
            </a:pPr>
            <a:r>
              <a:rPr lang="en-US" sz="3500">
                <a:solidFill>
                  <a:srgbClr val="FFFFFF"/>
                </a:solidFill>
                <a:latin typeface="Trebuchet MS" pitchFamily="34" charset="0"/>
                <a:ea typeface="MS PGothic" pitchFamily="34" charset="-128"/>
                <a:cs typeface="ヒラギノ角ゴ ProN W3"/>
                <a:sym typeface="Trebuchet MS" pitchFamily="34" charset="0"/>
              </a:rPr>
              <a:t>This PowerPoint template requires basic PowerPoint (version 2007 or newer) skills. Below is a list of commonly asked questions specific to this template. </a:t>
            </a:r>
            <a:br>
              <a:rPr lang="en-US" sz="3500">
                <a:solidFill>
                  <a:srgbClr val="FFFFFF"/>
                </a:solidFill>
                <a:latin typeface="Trebuchet MS" pitchFamily="34" charset="0"/>
                <a:ea typeface="MS PGothic" pitchFamily="34" charset="-128"/>
                <a:cs typeface="ヒラギノ角ゴ ProN W3"/>
                <a:sym typeface="Trebuchet MS" pitchFamily="34" charset="0"/>
              </a:rPr>
            </a:br>
            <a:r>
              <a:rPr lang="en-US" sz="3500">
                <a:solidFill>
                  <a:srgbClr val="FFFFFF"/>
                </a:solidFill>
                <a:latin typeface="Trebuchet MS" pitchFamily="34" charset="0"/>
                <a:ea typeface="MS PGothic" pitchFamily="34" charset="-128"/>
                <a:cs typeface="ヒラギノ角ゴ ProN W3"/>
                <a:sym typeface="Trebuchet MS" pitchFamily="34" charset="0"/>
              </a:rPr>
              <a:t>If you are using an older version of PowerPoint some template features may not work properly.</a:t>
            </a:r>
            <a:endParaRPr lang="en-US" sz="9600">
              <a:solidFill>
                <a:srgbClr val="FFFFFF"/>
              </a:solidFill>
              <a:latin typeface="Lucida Grande"/>
              <a:ea typeface="MS PGothic" pitchFamily="34" charset="-128"/>
              <a:cs typeface="ヒラギノ角ゴ ProN W3"/>
              <a:sym typeface="Lucida Grande"/>
            </a:endParaRPr>
          </a:p>
          <a:p>
            <a:pPr>
              <a:lnSpc>
                <a:spcPts val="4100"/>
              </a:lnSpc>
            </a:pPr>
            <a:endParaRPr lang="en-US" sz="4700">
              <a:solidFill>
                <a:srgbClr val="FFFF00"/>
              </a:solidFill>
              <a:latin typeface="Trebuchet MS Bold" pitchFamily="34" charset="0"/>
              <a:ea typeface="MS PGothic" pitchFamily="34" charset="-128"/>
              <a:cs typeface="ヒラギノ角ゴ ProN W3"/>
              <a:sym typeface="Trebuchet MS Bold" pitchFamily="34" charset="0"/>
            </a:endParaRPr>
          </a:p>
          <a:p>
            <a:pPr algn="ctr">
              <a:lnSpc>
                <a:spcPts val="4100"/>
              </a:lnSpc>
            </a:pPr>
            <a:r>
              <a:rPr lang="en-US" sz="4700">
                <a:solidFill>
                  <a:srgbClr val="FFFFFF"/>
                </a:solidFill>
                <a:latin typeface="Trebuchet MS Bold" pitchFamily="34" charset="0"/>
                <a:ea typeface="MS PGothic" pitchFamily="34" charset="-128"/>
                <a:cs typeface="ヒラギノ角ゴ ProN W3"/>
                <a:sym typeface="Trebuchet MS Bold" pitchFamily="34" charset="0"/>
              </a:rPr>
              <a:t>Using the template</a:t>
            </a:r>
            <a:endParaRPr lang="en-US" sz="9600">
              <a:solidFill>
                <a:srgbClr val="FFFFFF"/>
              </a:solidFill>
              <a:latin typeface="Lucida Grande"/>
              <a:ea typeface="MS PGothic" pitchFamily="34" charset="-128"/>
              <a:cs typeface="ヒラギノ角ゴ ProN W3"/>
              <a:sym typeface="Lucida Grande"/>
            </a:endParaRPr>
          </a:p>
          <a:p>
            <a:pPr>
              <a:lnSpc>
                <a:spcPts val="4100"/>
              </a:lnSpc>
            </a:pPr>
            <a:r>
              <a:rPr lang="en-US" sz="3500">
                <a:solidFill>
                  <a:srgbClr val="FFFF00"/>
                </a:solidFill>
                <a:latin typeface="Trebuchet MS Bold" pitchFamily="34" charset="0"/>
                <a:ea typeface="MS PGothic" pitchFamily="34" charset="-128"/>
                <a:cs typeface="ヒラギノ角ゴ ProN W3"/>
                <a:sym typeface="Trebuchet MS Bold" pitchFamily="34" charset="0"/>
              </a:rPr>
              <a:t>Verifying the quality of your graphics</a:t>
            </a:r>
            <a:endParaRPr lang="en-US" sz="9600">
              <a:solidFill>
                <a:srgbClr val="FFFFFF"/>
              </a:solidFill>
              <a:latin typeface="Lucida Grande"/>
              <a:ea typeface="MS PGothic" pitchFamily="34" charset="-128"/>
              <a:cs typeface="ヒラギノ角ゴ ProN W3"/>
              <a:sym typeface="Lucida Grande"/>
            </a:endParaRPr>
          </a:p>
          <a:p>
            <a:pPr>
              <a:lnSpc>
                <a:spcPts val="4100"/>
              </a:lnSpc>
            </a:pPr>
            <a:r>
              <a:rPr lang="en-US" sz="3500">
                <a:solidFill>
                  <a:srgbClr val="FFFFFF"/>
                </a:solidFill>
                <a:latin typeface="Trebuchet MS" pitchFamily="34" charset="0"/>
                <a:ea typeface="MS PGothic" pitchFamily="34" charset="-128"/>
                <a:cs typeface="ヒラギノ角ゴ ProN W3"/>
                <a:sym typeface="Trebuchet MS" pitchFamily="34" charset="0"/>
              </a:rPr>
              <a:t>Go to the VIEW menu and click on ZOOM to set your preferred magnification. This template is at 50% the size of the final poster. All text and graphics will be printed at 200% their size. To see what your poster will look like when printed, set the zoom to 200% and evaluate the quality of all your graphics before you submit your poster for printing.</a:t>
            </a:r>
            <a:br>
              <a:rPr lang="en-US" sz="3500">
                <a:solidFill>
                  <a:srgbClr val="FFFFFF"/>
                </a:solidFill>
                <a:latin typeface="Trebuchet MS" pitchFamily="34" charset="0"/>
                <a:ea typeface="MS PGothic" pitchFamily="34" charset="-128"/>
                <a:cs typeface="ヒラギノ角ゴ ProN W3"/>
                <a:sym typeface="Trebuchet MS" pitchFamily="34" charset="0"/>
              </a:rPr>
            </a:br>
            <a:endParaRPr lang="en-US" sz="9600">
              <a:solidFill>
                <a:srgbClr val="FFFFFF"/>
              </a:solidFill>
              <a:latin typeface="Lucida Grande"/>
              <a:ea typeface="MS PGothic" pitchFamily="34" charset="-128"/>
              <a:cs typeface="ヒラギノ角ゴ ProN W3"/>
              <a:sym typeface="Lucida Grande"/>
            </a:endParaRPr>
          </a:p>
          <a:p>
            <a:pPr>
              <a:lnSpc>
                <a:spcPts val="4100"/>
              </a:lnSpc>
            </a:pPr>
            <a:r>
              <a:rPr lang="en-US" sz="3500">
                <a:solidFill>
                  <a:srgbClr val="FFFF00"/>
                </a:solidFill>
                <a:latin typeface="Trebuchet MS Bold" pitchFamily="34" charset="0"/>
                <a:ea typeface="MS PGothic" pitchFamily="34" charset="-128"/>
                <a:cs typeface="ヒラギノ角ゴ ProN W3"/>
                <a:sym typeface="Trebuchet MS Bold" pitchFamily="34" charset="0"/>
              </a:rPr>
              <a:t>Using the placeholders</a:t>
            </a:r>
            <a:endParaRPr lang="en-US" sz="9600">
              <a:solidFill>
                <a:srgbClr val="FFFFFF"/>
              </a:solidFill>
              <a:latin typeface="Lucida Grande"/>
              <a:ea typeface="MS PGothic" pitchFamily="34" charset="-128"/>
              <a:cs typeface="ヒラギノ角ゴ ProN W3"/>
              <a:sym typeface="Lucida Grande"/>
            </a:endParaRPr>
          </a:p>
          <a:p>
            <a:pPr>
              <a:lnSpc>
                <a:spcPts val="4100"/>
              </a:lnSpc>
            </a:pPr>
            <a:r>
              <a:rPr lang="en-US" sz="3500">
                <a:solidFill>
                  <a:srgbClr val="FFFFFF"/>
                </a:solidFill>
                <a:latin typeface="Trebuchet MS" pitchFamily="34" charset="0"/>
                <a:ea typeface="MS PGothic" pitchFamily="34" charset="-128"/>
                <a:cs typeface="ヒラギノ角ゴ ProN W3"/>
                <a:sym typeface="Trebuchet MS" pitchFamily="34" charset="0"/>
              </a:rPr>
              <a:t>To add text to this template click inside a placeholder and type in or paste your text. To move a placeholder, click on it </a:t>
            </a:r>
            <a:r>
              <a:rPr lang="en-US" sz="3500" u="sng">
                <a:solidFill>
                  <a:srgbClr val="FFFFFF"/>
                </a:solidFill>
                <a:latin typeface="Trebuchet MS" pitchFamily="34" charset="0"/>
                <a:ea typeface="MS PGothic" pitchFamily="34" charset="-128"/>
                <a:cs typeface="ヒラギノ角ゴ ProN W3"/>
                <a:sym typeface="Trebuchet MS" pitchFamily="34" charset="0"/>
              </a:rPr>
              <a:t>once</a:t>
            </a:r>
            <a:r>
              <a:rPr lang="en-US" sz="3500">
                <a:solidFill>
                  <a:srgbClr val="FFFFFF"/>
                </a:solidFill>
                <a:latin typeface="Trebuchet MS" pitchFamily="34" charset="0"/>
                <a:ea typeface="MS PGothic" pitchFamily="34" charset="-128"/>
                <a:cs typeface="ヒラギノ角ゴ ProN W3"/>
                <a:sym typeface="Trebuchet MS" pitchFamily="34" charset="0"/>
              </a:rPr>
              <a:t> (to select it), place your cursor on its frame and your cursor will change to this symbol:         Then, click </a:t>
            </a:r>
            <a:r>
              <a:rPr lang="en-US" sz="3500" u="sng">
                <a:solidFill>
                  <a:srgbClr val="FFFFFF"/>
                </a:solidFill>
                <a:latin typeface="Trebuchet MS" pitchFamily="34" charset="0"/>
                <a:ea typeface="MS PGothic" pitchFamily="34" charset="-128"/>
                <a:cs typeface="ヒラギノ角ゴ ProN W3"/>
                <a:sym typeface="Trebuchet MS" pitchFamily="34" charset="0"/>
              </a:rPr>
              <a:t>once</a:t>
            </a:r>
            <a:r>
              <a:rPr lang="en-US" sz="3500">
                <a:solidFill>
                  <a:srgbClr val="FFFFFF"/>
                </a:solidFill>
                <a:latin typeface="Trebuchet MS" pitchFamily="34" charset="0"/>
                <a:ea typeface="MS PGothic" pitchFamily="34" charset="-128"/>
                <a:cs typeface="ヒラギノ角ゴ ProN W3"/>
                <a:sym typeface="Trebuchet MS" pitchFamily="34" charset="0"/>
              </a:rPr>
              <a:t> and drag it to its new location where you can resize it as needed. Additional placeholders can be found on the left side of this template.</a:t>
            </a:r>
            <a:endParaRPr lang="en-US" sz="9600">
              <a:solidFill>
                <a:srgbClr val="FFFFFF"/>
              </a:solidFill>
              <a:latin typeface="Lucida Grande"/>
              <a:ea typeface="MS PGothic" pitchFamily="34" charset="-128"/>
              <a:cs typeface="ヒラギノ角ゴ ProN W3"/>
              <a:sym typeface="Lucida Grande"/>
            </a:endParaRPr>
          </a:p>
          <a:p>
            <a:pPr>
              <a:lnSpc>
                <a:spcPts val="4100"/>
              </a:lnSpc>
            </a:pPr>
            <a:endParaRPr lang="en-US" sz="3500">
              <a:solidFill>
                <a:srgbClr val="FFFF00"/>
              </a:solidFill>
              <a:latin typeface="Trebuchet MS Bold" pitchFamily="34" charset="0"/>
              <a:ea typeface="MS PGothic" pitchFamily="34" charset="-128"/>
              <a:cs typeface="ヒラギノ角ゴ ProN W3"/>
              <a:sym typeface="Trebuchet MS Bold" pitchFamily="34" charset="0"/>
            </a:endParaRPr>
          </a:p>
          <a:p>
            <a:pPr>
              <a:lnSpc>
                <a:spcPts val="4100"/>
              </a:lnSpc>
            </a:pPr>
            <a:r>
              <a:rPr lang="en-US" sz="3500">
                <a:solidFill>
                  <a:srgbClr val="FFFF00"/>
                </a:solidFill>
                <a:latin typeface="Trebuchet MS Bold" pitchFamily="34" charset="0"/>
                <a:ea typeface="MS PGothic" pitchFamily="34" charset="-128"/>
                <a:cs typeface="ヒラギノ角ゴ ProN W3"/>
                <a:sym typeface="Trebuchet MS Bold" pitchFamily="34" charset="0"/>
              </a:rPr>
              <a:t>Modifying the layout</a:t>
            </a:r>
            <a:endParaRPr lang="en-US" sz="9600">
              <a:solidFill>
                <a:srgbClr val="FFFFFF"/>
              </a:solidFill>
              <a:latin typeface="Lucida Grande"/>
              <a:ea typeface="MS PGothic" pitchFamily="34" charset="-128"/>
              <a:cs typeface="ヒラギノ角ゴ ProN W3"/>
              <a:sym typeface="Lucida Grande"/>
            </a:endParaRPr>
          </a:p>
          <a:p>
            <a:pPr>
              <a:lnSpc>
                <a:spcPts val="4100"/>
              </a:lnSpc>
            </a:pPr>
            <a:r>
              <a:rPr lang="en-US" sz="3500">
                <a:solidFill>
                  <a:srgbClr val="FFFFFF"/>
                </a:solidFill>
                <a:latin typeface="Trebuchet MS" pitchFamily="34" charset="0"/>
                <a:ea typeface="MS PGothic" pitchFamily="34" charset="-128"/>
                <a:cs typeface="ヒラギノ角ゴ ProN W3"/>
                <a:sym typeface="Trebuchet MS" pitchFamily="34" charset="0"/>
              </a:rPr>
              <a:t>This template has four</a:t>
            </a:r>
            <a:endParaRPr lang="en-US" sz="9600">
              <a:solidFill>
                <a:srgbClr val="FFFFFF"/>
              </a:solidFill>
              <a:latin typeface="Lucida Grande"/>
              <a:ea typeface="MS PGothic" pitchFamily="34" charset="-128"/>
              <a:cs typeface="ヒラギノ角ゴ ProN W3"/>
              <a:sym typeface="Lucida Grande"/>
            </a:endParaRPr>
          </a:p>
          <a:p>
            <a:pPr>
              <a:lnSpc>
                <a:spcPts val="4100"/>
              </a:lnSpc>
            </a:pPr>
            <a:r>
              <a:rPr lang="en-US" sz="3500">
                <a:solidFill>
                  <a:srgbClr val="FFFFFF"/>
                </a:solidFill>
                <a:latin typeface="Trebuchet MS" pitchFamily="34" charset="0"/>
                <a:ea typeface="MS PGothic" pitchFamily="34" charset="-128"/>
                <a:cs typeface="ヒラギノ角ゴ ProN W3"/>
                <a:sym typeface="Trebuchet MS" pitchFamily="34" charset="0"/>
              </a:rPr>
              <a:t>different column layouts. </a:t>
            </a:r>
            <a:endParaRPr lang="en-US" sz="9600">
              <a:solidFill>
                <a:srgbClr val="FFFFFF"/>
              </a:solidFill>
              <a:latin typeface="Lucida Grande"/>
              <a:ea typeface="MS PGothic" pitchFamily="34" charset="-128"/>
              <a:cs typeface="ヒラギノ角ゴ ProN W3"/>
              <a:sym typeface="Lucida Grande"/>
            </a:endParaRPr>
          </a:p>
          <a:p>
            <a:pPr>
              <a:lnSpc>
                <a:spcPts val="4100"/>
              </a:lnSpc>
            </a:pPr>
            <a:r>
              <a:rPr lang="en-US" sz="3500" u="sng">
                <a:solidFill>
                  <a:srgbClr val="FFFFFF"/>
                </a:solidFill>
                <a:latin typeface="Trebuchet MS" pitchFamily="34" charset="0"/>
                <a:ea typeface="MS PGothic" pitchFamily="34" charset="-128"/>
                <a:cs typeface="ヒラギノ角ゴ ProN W3"/>
                <a:sym typeface="Trebuchet MS" pitchFamily="34" charset="0"/>
              </a:rPr>
              <a:t>Right-click</a:t>
            </a:r>
            <a:r>
              <a:rPr lang="en-US" sz="3500">
                <a:solidFill>
                  <a:srgbClr val="FFFFFF"/>
                </a:solidFill>
                <a:latin typeface="Trebuchet MS" pitchFamily="34" charset="0"/>
                <a:ea typeface="MS PGothic" pitchFamily="34" charset="-128"/>
                <a:cs typeface="ヒラギノ角ゴ ProN W3"/>
                <a:sym typeface="Trebuchet MS" pitchFamily="34" charset="0"/>
              </a:rPr>
              <a:t> your mouse</a:t>
            </a:r>
            <a:endParaRPr lang="en-US" sz="9600">
              <a:solidFill>
                <a:srgbClr val="FFFFFF"/>
              </a:solidFill>
              <a:latin typeface="Lucida Grande"/>
              <a:ea typeface="MS PGothic" pitchFamily="34" charset="-128"/>
              <a:cs typeface="ヒラギノ角ゴ ProN W3"/>
              <a:sym typeface="Lucida Grande"/>
            </a:endParaRPr>
          </a:p>
          <a:p>
            <a:pPr>
              <a:lnSpc>
                <a:spcPts val="4100"/>
              </a:lnSpc>
            </a:pPr>
            <a:r>
              <a:rPr lang="en-US" sz="3500">
                <a:solidFill>
                  <a:srgbClr val="FFFFFF"/>
                </a:solidFill>
                <a:latin typeface="Trebuchet MS" pitchFamily="34" charset="0"/>
                <a:ea typeface="MS PGothic" pitchFamily="34" charset="-128"/>
                <a:cs typeface="ヒラギノ角ゴ ProN W3"/>
                <a:sym typeface="Trebuchet MS" pitchFamily="34" charset="0"/>
              </a:rPr>
              <a:t>on the background and </a:t>
            </a:r>
            <a:endParaRPr lang="en-US" sz="9600">
              <a:solidFill>
                <a:srgbClr val="FFFFFF"/>
              </a:solidFill>
              <a:latin typeface="Lucida Grande"/>
              <a:ea typeface="MS PGothic" pitchFamily="34" charset="-128"/>
              <a:cs typeface="ヒラギノ角ゴ ProN W3"/>
              <a:sym typeface="Lucida Grande"/>
            </a:endParaRPr>
          </a:p>
          <a:p>
            <a:pPr>
              <a:lnSpc>
                <a:spcPts val="4100"/>
              </a:lnSpc>
            </a:pPr>
            <a:r>
              <a:rPr lang="en-US" sz="3500">
                <a:solidFill>
                  <a:srgbClr val="FFFFFF"/>
                </a:solidFill>
                <a:latin typeface="Trebuchet MS" pitchFamily="34" charset="0"/>
                <a:ea typeface="MS PGothic" pitchFamily="34" charset="-128"/>
                <a:cs typeface="ヒラギノ角ゴ ProN W3"/>
                <a:sym typeface="Trebuchet MS" pitchFamily="34" charset="0"/>
              </a:rPr>
              <a:t>click on </a:t>
            </a:r>
            <a:r>
              <a:rPr lang="ja-JP" altLang="en-US" sz="3500">
                <a:solidFill>
                  <a:srgbClr val="FFFFFF"/>
                </a:solidFill>
                <a:latin typeface="Arial" charset="0"/>
                <a:ea typeface="MS PGothic" pitchFamily="34" charset="-128"/>
                <a:cs typeface="ヒラギノ角ゴ ProN W3"/>
                <a:sym typeface="Trebuchet MS" pitchFamily="34" charset="0"/>
              </a:rPr>
              <a:t>“</a:t>
            </a:r>
            <a:r>
              <a:rPr lang="en-US" altLang="ja-JP" sz="3500">
                <a:solidFill>
                  <a:srgbClr val="FFFFFF"/>
                </a:solidFill>
                <a:latin typeface="Trebuchet MS" pitchFamily="34" charset="0"/>
                <a:cs typeface="ヒラギノ角ゴ ProN W3"/>
                <a:sym typeface="Trebuchet MS" pitchFamily="34" charset="0"/>
              </a:rPr>
              <a:t>Layout</a:t>
            </a:r>
            <a:r>
              <a:rPr lang="ja-JP" altLang="en-US" sz="3500">
                <a:solidFill>
                  <a:srgbClr val="FFFFFF"/>
                </a:solidFill>
                <a:latin typeface="Arial" charset="0"/>
                <a:ea typeface="MS PGothic" pitchFamily="34" charset="-128"/>
                <a:cs typeface="ヒラギノ角ゴ ProN W3"/>
                <a:sym typeface="Trebuchet MS" pitchFamily="34" charset="0"/>
              </a:rPr>
              <a:t>”</a:t>
            </a:r>
            <a:r>
              <a:rPr lang="en-US" altLang="ja-JP" sz="3500">
                <a:solidFill>
                  <a:srgbClr val="FFFFFF"/>
                </a:solidFill>
                <a:latin typeface="Trebuchet MS" pitchFamily="34" charset="0"/>
                <a:cs typeface="ヒラギノ角ゴ ProN W3"/>
                <a:sym typeface="Trebuchet MS" pitchFamily="34" charset="0"/>
              </a:rPr>
              <a:t> to see </a:t>
            </a:r>
            <a:endParaRPr lang="en-US" altLang="ja-JP" sz="9600">
              <a:solidFill>
                <a:srgbClr val="FFFFFF"/>
              </a:solidFill>
              <a:latin typeface="Lucida Grande"/>
              <a:cs typeface="ヒラギノ角ゴ ProN W3"/>
              <a:sym typeface="Lucida Grande"/>
            </a:endParaRPr>
          </a:p>
          <a:p>
            <a:pPr>
              <a:lnSpc>
                <a:spcPts val="4100"/>
              </a:lnSpc>
            </a:pPr>
            <a:r>
              <a:rPr lang="en-US" sz="3500">
                <a:solidFill>
                  <a:srgbClr val="FFFFFF"/>
                </a:solidFill>
                <a:latin typeface="Trebuchet MS" pitchFamily="34" charset="0"/>
                <a:cs typeface="ヒラギノ角ゴ ProN W3"/>
                <a:sym typeface="Trebuchet MS" pitchFamily="34" charset="0"/>
              </a:rPr>
              <a:t>the layout options.</a:t>
            </a:r>
            <a:endParaRPr lang="en-US" sz="9600">
              <a:solidFill>
                <a:srgbClr val="FFFFFF"/>
              </a:solidFill>
              <a:latin typeface="Lucida Grande"/>
              <a:cs typeface="ヒラギノ角ゴ ProN W3"/>
              <a:sym typeface="Lucida Grande"/>
            </a:endParaRPr>
          </a:p>
          <a:p>
            <a:pPr>
              <a:lnSpc>
                <a:spcPts val="4100"/>
              </a:lnSpc>
            </a:pPr>
            <a:r>
              <a:rPr lang="en-US" sz="3500">
                <a:solidFill>
                  <a:srgbClr val="FFFFFF"/>
                </a:solidFill>
                <a:latin typeface="Trebuchet MS" pitchFamily="34" charset="0"/>
                <a:cs typeface="ヒラギノ角ゴ ProN W3"/>
                <a:sym typeface="Trebuchet MS" pitchFamily="34" charset="0"/>
              </a:rPr>
              <a:t>The columns in the provided layouts are fixed and cannot be moved but advanced users can modify any layout by going to VIEW and then SLIDE MASTER.</a:t>
            </a:r>
            <a:endParaRPr lang="en-US" sz="9600">
              <a:solidFill>
                <a:srgbClr val="FFFFFF"/>
              </a:solidFill>
              <a:latin typeface="Lucida Grande"/>
              <a:cs typeface="ヒラギノ角ゴ ProN W3"/>
              <a:sym typeface="Lucida Grande"/>
            </a:endParaRPr>
          </a:p>
          <a:p>
            <a:pPr>
              <a:lnSpc>
                <a:spcPts val="4100"/>
              </a:lnSpc>
            </a:pPr>
            <a:endParaRPr lang="en-US" sz="3500">
              <a:solidFill>
                <a:srgbClr val="FFFFFF"/>
              </a:solidFill>
              <a:latin typeface="Trebuchet MS" pitchFamily="34" charset="0"/>
              <a:cs typeface="ヒラギノ角ゴ ProN W3"/>
              <a:sym typeface="Trebuchet MS" pitchFamily="34" charset="0"/>
            </a:endParaRPr>
          </a:p>
          <a:p>
            <a:pPr>
              <a:lnSpc>
                <a:spcPts val="4100"/>
              </a:lnSpc>
            </a:pPr>
            <a:r>
              <a:rPr lang="en-US" sz="3500">
                <a:solidFill>
                  <a:srgbClr val="FFFF00"/>
                </a:solidFill>
                <a:latin typeface="Trebuchet MS Bold" pitchFamily="34" charset="0"/>
                <a:cs typeface="ヒラギノ角ゴ ProN W3"/>
                <a:sym typeface="Trebuchet MS Bold" pitchFamily="34" charset="0"/>
              </a:rPr>
              <a:t>Importing text and graphics from external sources</a:t>
            </a:r>
            <a:endParaRPr lang="en-US" sz="9600">
              <a:solidFill>
                <a:srgbClr val="FFFFFF"/>
              </a:solidFill>
              <a:latin typeface="Lucida Grande"/>
              <a:cs typeface="ヒラギノ角ゴ ProN W3"/>
              <a:sym typeface="Lucida Grande"/>
            </a:endParaRPr>
          </a:p>
          <a:p>
            <a:pPr>
              <a:lnSpc>
                <a:spcPts val="4100"/>
              </a:lnSpc>
            </a:pPr>
            <a:r>
              <a:rPr lang="en-US" sz="3500" u="sng">
                <a:solidFill>
                  <a:srgbClr val="FFFFFF"/>
                </a:solidFill>
                <a:latin typeface="Trebuchet MS Bold" pitchFamily="34" charset="0"/>
                <a:cs typeface="ヒラギノ角ゴ ProN W3"/>
                <a:sym typeface="Trebuchet MS Bold" pitchFamily="34" charset="0"/>
              </a:rPr>
              <a:t>TEXT: </a:t>
            </a:r>
            <a:r>
              <a:rPr lang="en-US" sz="3500">
                <a:solidFill>
                  <a:srgbClr val="FFFFFF"/>
                </a:solidFill>
                <a:latin typeface="Trebuchet MS" pitchFamily="34" charset="0"/>
                <a:cs typeface="ヒラギノ角ゴ ProN W3"/>
                <a:sym typeface="Trebuchet MS" pitchFamily="34" charset="0"/>
              </a:rPr>
              <a:t>Paste or type your text into a pre-existing placeholder or drag in a new placeholder from the left side of the template. Move it anywhere as needed.</a:t>
            </a:r>
            <a:endParaRPr lang="en-US" sz="9600">
              <a:solidFill>
                <a:srgbClr val="FFFFFF"/>
              </a:solidFill>
              <a:latin typeface="Lucida Grande"/>
              <a:cs typeface="ヒラギノ角ゴ ProN W3"/>
              <a:sym typeface="Lucida Grande"/>
            </a:endParaRPr>
          </a:p>
          <a:p>
            <a:pPr>
              <a:lnSpc>
                <a:spcPts val="4100"/>
              </a:lnSpc>
            </a:pPr>
            <a:r>
              <a:rPr lang="en-US" sz="3500" u="sng">
                <a:solidFill>
                  <a:srgbClr val="FFFFFF"/>
                </a:solidFill>
                <a:latin typeface="Trebuchet MS Bold" pitchFamily="34" charset="0"/>
                <a:cs typeface="ヒラギノ角ゴ ProN W3"/>
                <a:sym typeface="Trebuchet MS Bold" pitchFamily="34" charset="0"/>
              </a:rPr>
              <a:t>PHOTOS: </a:t>
            </a:r>
            <a:r>
              <a:rPr lang="en-US" sz="3500">
                <a:solidFill>
                  <a:srgbClr val="FFFFFF"/>
                </a:solidFill>
                <a:latin typeface="Trebuchet MS" pitchFamily="34" charset="0"/>
                <a:cs typeface="ヒラギノ角ゴ ProN W3"/>
                <a:sym typeface="Trebuchet MS" pitchFamily="34" charset="0"/>
              </a:rPr>
              <a:t>Drag in a picture placeholder, size it </a:t>
            </a:r>
            <a:r>
              <a:rPr lang="en-US" sz="3500" u="sng">
                <a:solidFill>
                  <a:srgbClr val="FFFFFF"/>
                </a:solidFill>
                <a:latin typeface="Trebuchet MS" pitchFamily="34" charset="0"/>
                <a:cs typeface="ヒラギノ角ゴ ProN W3"/>
                <a:sym typeface="Trebuchet MS" pitchFamily="34" charset="0"/>
              </a:rPr>
              <a:t>first</a:t>
            </a:r>
            <a:r>
              <a:rPr lang="en-US" sz="3500">
                <a:solidFill>
                  <a:srgbClr val="FFFFFF"/>
                </a:solidFill>
                <a:latin typeface="Trebuchet MS" pitchFamily="34" charset="0"/>
                <a:cs typeface="ヒラギノ角ゴ ProN W3"/>
                <a:sym typeface="Trebuchet MS" pitchFamily="34" charset="0"/>
              </a:rPr>
              <a:t>, click in it and insert a photo from the menu.</a:t>
            </a:r>
            <a:endParaRPr lang="en-US" sz="9600">
              <a:solidFill>
                <a:srgbClr val="FFFFFF"/>
              </a:solidFill>
              <a:latin typeface="Lucida Grande"/>
              <a:cs typeface="ヒラギノ角ゴ ProN W3"/>
              <a:sym typeface="Lucida Grande"/>
            </a:endParaRPr>
          </a:p>
          <a:p>
            <a:pPr>
              <a:lnSpc>
                <a:spcPts val="4100"/>
              </a:lnSpc>
            </a:pPr>
            <a:r>
              <a:rPr lang="en-US" sz="3500" u="sng">
                <a:solidFill>
                  <a:srgbClr val="FFFFFF"/>
                </a:solidFill>
                <a:latin typeface="Trebuchet MS Bold" pitchFamily="34" charset="0"/>
                <a:cs typeface="ヒラギノ角ゴ ProN W3"/>
                <a:sym typeface="Trebuchet MS Bold" pitchFamily="34" charset="0"/>
              </a:rPr>
              <a:t>TABLES: </a:t>
            </a:r>
            <a:r>
              <a:rPr lang="en-US" sz="3500">
                <a:solidFill>
                  <a:srgbClr val="FFFFFF"/>
                </a:solidFill>
                <a:latin typeface="Trebuchet MS" pitchFamily="34" charset="0"/>
                <a:cs typeface="ヒラギノ角ゴ ProN W3"/>
                <a:sym typeface="Trebuchet MS" pitchFamily="34" charset="0"/>
              </a:rPr>
              <a:t>You can copy and paste a table from an external document onto this poster template. To make the text fit better in the cells of an imported table, </a:t>
            </a:r>
            <a:r>
              <a:rPr lang="en-US" sz="3500" u="sng">
                <a:solidFill>
                  <a:srgbClr val="FFFFFF"/>
                </a:solidFill>
                <a:latin typeface="Trebuchet MS" pitchFamily="34" charset="0"/>
                <a:cs typeface="ヒラギノ角ゴ ProN W3"/>
                <a:sym typeface="Trebuchet MS" pitchFamily="34" charset="0"/>
              </a:rPr>
              <a:t>right-click</a:t>
            </a:r>
            <a:r>
              <a:rPr lang="en-US" sz="3500">
                <a:solidFill>
                  <a:srgbClr val="FFFFFF"/>
                </a:solidFill>
                <a:latin typeface="Trebuchet MS" pitchFamily="34" charset="0"/>
                <a:cs typeface="ヒラギノ角ゴ ProN W3"/>
                <a:sym typeface="Trebuchet MS" pitchFamily="34" charset="0"/>
              </a:rPr>
              <a:t> on the table, click FORMAT SHAPE  then click on TEXT BOX and change the INTERNAL MARGIN values to 0.25</a:t>
            </a:r>
            <a:endParaRPr lang="en-US" sz="9600">
              <a:solidFill>
                <a:srgbClr val="FFFFFF"/>
              </a:solidFill>
              <a:latin typeface="Lucida Grande"/>
              <a:cs typeface="ヒラギノ角ゴ ProN W3"/>
              <a:sym typeface="Lucida Grande"/>
            </a:endParaRPr>
          </a:p>
          <a:p>
            <a:pPr>
              <a:lnSpc>
                <a:spcPts val="4100"/>
              </a:lnSpc>
            </a:pPr>
            <a:endParaRPr lang="en-US" sz="3500">
              <a:solidFill>
                <a:srgbClr val="FFFFFF"/>
              </a:solidFill>
              <a:latin typeface="Trebuchet MS" pitchFamily="34" charset="0"/>
              <a:cs typeface="ヒラギノ角ゴ ProN W3"/>
              <a:sym typeface="Trebuchet MS" pitchFamily="34" charset="0"/>
            </a:endParaRPr>
          </a:p>
          <a:p>
            <a:pPr>
              <a:lnSpc>
                <a:spcPts val="4100"/>
              </a:lnSpc>
            </a:pPr>
            <a:r>
              <a:rPr lang="en-US" sz="3500">
                <a:solidFill>
                  <a:srgbClr val="FFFF00"/>
                </a:solidFill>
                <a:latin typeface="Trebuchet MS Bold" pitchFamily="34" charset="0"/>
                <a:cs typeface="ヒラギノ角ゴ ProN W3"/>
                <a:sym typeface="Trebuchet MS Bold" pitchFamily="34" charset="0"/>
              </a:rPr>
              <a:t>Modifying the color scheme</a:t>
            </a:r>
            <a:endParaRPr lang="en-US" sz="9600">
              <a:solidFill>
                <a:srgbClr val="FFFFFF"/>
              </a:solidFill>
              <a:latin typeface="Lucida Grande"/>
              <a:cs typeface="ヒラギノ角ゴ ProN W3"/>
              <a:sym typeface="Lucida Grande"/>
            </a:endParaRPr>
          </a:p>
          <a:p>
            <a:r>
              <a:rPr lang="en-US" sz="3500">
                <a:solidFill>
                  <a:srgbClr val="FFFFFF"/>
                </a:solidFill>
                <a:latin typeface="Trebuchet MS" pitchFamily="34" charset="0"/>
                <a:cs typeface="ヒラギノ角ゴ ProN W3"/>
                <a:sym typeface="Trebuchet MS" pitchFamily="34" charset="0"/>
              </a:rPr>
              <a:t>To change the color scheme of this template go to the </a:t>
            </a:r>
            <a:r>
              <a:rPr lang="ja-JP" altLang="en-US" sz="3500">
                <a:solidFill>
                  <a:srgbClr val="FFFFFF"/>
                </a:solidFill>
                <a:latin typeface="Arial" charset="0"/>
                <a:ea typeface="MS PGothic" pitchFamily="34" charset="-128"/>
                <a:cs typeface="ヒラギノ角ゴ ProN W3"/>
                <a:sym typeface="Trebuchet MS" pitchFamily="34" charset="0"/>
              </a:rPr>
              <a:t>“</a:t>
            </a:r>
            <a:r>
              <a:rPr lang="en-US" altLang="ja-JP" sz="3500">
                <a:solidFill>
                  <a:srgbClr val="FFFFFF"/>
                </a:solidFill>
                <a:latin typeface="Trebuchet MS" pitchFamily="34" charset="0"/>
                <a:cs typeface="ヒラギノ角ゴ ProN W3"/>
                <a:sym typeface="Trebuchet MS" pitchFamily="34" charset="0"/>
              </a:rPr>
              <a:t>Design</a:t>
            </a:r>
            <a:r>
              <a:rPr lang="ja-JP" altLang="en-US" sz="3500">
                <a:solidFill>
                  <a:srgbClr val="FFFFFF"/>
                </a:solidFill>
                <a:latin typeface="Arial" charset="0"/>
                <a:ea typeface="MS PGothic" pitchFamily="34" charset="-128"/>
                <a:cs typeface="ヒラギノ角ゴ ProN W3"/>
                <a:sym typeface="Trebuchet MS" pitchFamily="34" charset="0"/>
              </a:rPr>
              <a:t>”</a:t>
            </a:r>
            <a:r>
              <a:rPr lang="en-US" altLang="ja-JP" sz="3500">
                <a:solidFill>
                  <a:srgbClr val="FFFFFF"/>
                </a:solidFill>
                <a:latin typeface="Trebuchet MS" pitchFamily="34" charset="0"/>
                <a:cs typeface="ヒラギノ角ゴ ProN W3"/>
                <a:sym typeface="Trebuchet MS" pitchFamily="34" charset="0"/>
              </a:rPr>
              <a:t> menu and click on </a:t>
            </a:r>
            <a:r>
              <a:rPr lang="ja-JP" altLang="en-US" sz="3500">
                <a:solidFill>
                  <a:srgbClr val="FFFFFF"/>
                </a:solidFill>
                <a:latin typeface="Arial" charset="0"/>
                <a:ea typeface="MS PGothic" pitchFamily="34" charset="-128"/>
                <a:cs typeface="ヒラギノ角ゴ ProN W3"/>
                <a:sym typeface="Trebuchet MS" pitchFamily="34" charset="0"/>
              </a:rPr>
              <a:t>“</a:t>
            </a:r>
            <a:r>
              <a:rPr lang="en-US" altLang="ja-JP" sz="3500">
                <a:solidFill>
                  <a:srgbClr val="FFFFFF"/>
                </a:solidFill>
                <a:latin typeface="Trebuchet MS" pitchFamily="34" charset="0"/>
                <a:cs typeface="ヒラギノ角ゴ ProN W3"/>
                <a:sym typeface="Trebuchet MS" pitchFamily="34" charset="0"/>
              </a:rPr>
              <a:t>Colors</a:t>
            </a:r>
            <a:r>
              <a:rPr lang="ja-JP" altLang="en-US" sz="3500">
                <a:solidFill>
                  <a:srgbClr val="FFFFFF"/>
                </a:solidFill>
                <a:latin typeface="Arial" charset="0"/>
                <a:ea typeface="MS PGothic" pitchFamily="34" charset="-128"/>
                <a:cs typeface="ヒラギノ角ゴ ProN W3"/>
                <a:sym typeface="Trebuchet MS" pitchFamily="34" charset="0"/>
              </a:rPr>
              <a:t>”</a:t>
            </a:r>
            <a:r>
              <a:rPr lang="en-US" altLang="ja-JP" sz="3500">
                <a:solidFill>
                  <a:srgbClr val="FFFFFF"/>
                </a:solidFill>
                <a:latin typeface="Trebuchet MS" pitchFamily="34" charset="0"/>
                <a:cs typeface="ヒラギノ角ゴ ProN W3"/>
                <a:sym typeface="Trebuchet MS" pitchFamily="34" charset="0"/>
              </a:rPr>
              <a:t>. You can choose from the provide color combinations or you can create your own.</a:t>
            </a:r>
            <a:endParaRPr lang="en-US" sz="3500">
              <a:solidFill>
                <a:srgbClr val="FFFFFF"/>
              </a:solidFill>
              <a:latin typeface="Trebuchet MS" pitchFamily="34" charset="0"/>
              <a:cs typeface="ヒラギノ角ゴ ProN W3"/>
              <a:sym typeface="Trebuchet MS" pitchFamily="34" charset="0"/>
            </a:endParaRPr>
          </a:p>
        </p:txBody>
      </p:sp>
      <p:pic>
        <p:nvPicPr>
          <p:cNvPr id="14345" name="Picture 10"/>
          <p:cNvPicPr>
            <a:picLocks noChangeAspect="1" noChangeArrowheads="1"/>
          </p:cNvPicPr>
          <p:nvPr/>
        </p:nvPicPr>
        <p:blipFill>
          <a:blip r:embed="rId3"/>
          <a:srcRect/>
          <a:stretch>
            <a:fillRect/>
          </a:stretch>
        </p:blipFill>
        <p:spPr bwMode="auto">
          <a:xfrm>
            <a:off x="57381775" y="16013113"/>
            <a:ext cx="4633913" cy="3130550"/>
          </a:xfrm>
          <a:prstGeom prst="rect">
            <a:avLst/>
          </a:prstGeom>
          <a:noFill/>
          <a:ln w="9525">
            <a:noFill/>
            <a:miter lim="800000"/>
            <a:headEnd/>
            <a:tailEnd/>
          </a:ln>
        </p:spPr>
      </p:pic>
      <p:pic>
        <p:nvPicPr>
          <p:cNvPr id="14346" name="Picture 11"/>
          <p:cNvPicPr>
            <a:picLocks noChangeAspect="1" noChangeArrowheads="1"/>
          </p:cNvPicPr>
          <p:nvPr/>
        </p:nvPicPr>
        <p:blipFill>
          <a:blip r:embed="rId4"/>
          <a:srcRect/>
          <a:stretch>
            <a:fillRect/>
          </a:stretch>
        </p:blipFill>
        <p:spPr bwMode="auto">
          <a:xfrm>
            <a:off x="59337575" y="12877800"/>
            <a:ext cx="688975" cy="536575"/>
          </a:xfrm>
          <a:prstGeom prst="rect">
            <a:avLst/>
          </a:prstGeom>
          <a:noFill/>
          <a:ln w="9525">
            <a:solidFill>
              <a:schemeClr val="tx1"/>
            </a:solidFill>
            <a:miter lim="800000"/>
            <a:headEnd/>
            <a:tailEnd/>
          </a:ln>
        </p:spPr>
      </p:pic>
      <p:sp>
        <p:nvSpPr>
          <p:cNvPr id="14347" name="Rectangle 12"/>
          <p:cNvSpPr>
            <a:spLocks/>
          </p:cNvSpPr>
          <p:nvPr/>
        </p:nvSpPr>
        <p:spPr bwMode="auto">
          <a:xfrm>
            <a:off x="52036663" y="37469763"/>
            <a:ext cx="10693400" cy="1892300"/>
          </a:xfrm>
          <a:prstGeom prst="rect">
            <a:avLst/>
          </a:prstGeom>
          <a:noFill/>
          <a:ln w="9525">
            <a:noFill/>
            <a:miter lim="800000"/>
            <a:headEnd/>
            <a:tailEnd/>
          </a:ln>
        </p:spPr>
        <p:txBody>
          <a:bodyPr lIns="50800" tIns="50800" rIns="50800" bIns="50800"/>
          <a:lstStyle/>
          <a:p>
            <a:pPr>
              <a:lnSpc>
                <a:spcPts val="3500"/>
              </a:lnSpc>
            </a:pPr>
            <a:r>
              <a:rPr lang="en-US" sz="3900">
                <a:solidFill>
                  <a:srgbClr val="FFFFFF"/>
                </a:solidFill>
                <a:latin typeface="Lucida Grande"/>
                <a:ea typeface="MS PGothic" pitchFamily="34" charset="-128"/>
                <a:cs typeface="ヒラギノ角ゴ ProN W3"/>
                <a:sym typeface="Lucida Grande"/>
              </a:rPr>
              <a:t>© 2011 PosterPresentations.com</a:t>
            </a:r>
            <a:br>
              <a:rPr lang="en-US" sz="3900">
                <a:solidFill>
                  <a:srgbClr val="FFFFFF"/>
                </a:solidFill>
                <a:latin typeface="Lucida Grande"/>
                <a:ea typeface="MS PGothic" pitchFamily="34" charset="-128"/>
                <a:cs typeface="ヒラギノ角ゴ ProN W3"/>
                <a:sym typeface="Lucida Grande"/>
              </a:rPr>
            </a:br>
            <a:r>
              <a:rPr lang="en-US" sz="3900">
                <a:solidFill>
                  <a:srgbClr val="FFFFFF"/>
                </a:solidFill>
                <a:latin typeface="Lucida Grande"/>
                <a:ea typeface="MS PGothic" pitchFamily="34" charset="-128"/>
                <a:cs typeface="ヒラギノ角ゴ ProN W3"/>
                <a:sym typeface="Lucida Grande"/>
              </a:rPr>
              <a:t>    </a:t>
            </a:r>
            <a:r>
              <a:rPr lang="en-US" sz="3500">
                <a:solidFill>
                  <a:srgbClr val="FFFFFF"/>
                </a:solidFill>
                <a:latin typeface="Lucida Grande"/>
                <a:ea typeface="MS PGothic" pitchFamily="34" charset="-128"/>
                <a:cs typeface="ヒラギノ角ゴ ProN W3"/>
                <a:sym typeface="Lucida Grande"/>
              </a:rPr>
              <a:t>2117 Fourth Street , Unit C</a:t>
            </a:r>
            <a:br>
              <a:rPr lang="en-US" sz="3500">
                <a:solidFill>
                  <a:srgbClr val="FFFFFF"/>
                </a:solidFill>
                <a:latin typeface="Lucida Grande"/>
                <a:ea typeface="MS PGothic" pitchFamily="34" charset="-128"/>
                <a:cs typeface="ヒラギノ角ゴ ProN W3"/>
                <a:sym typeface="Lucida Grande"/>
              </a:rPr>
            </a:br>
            <a:r>
              <a:rPr lang="en-US" sz="3500">
                <a:solidFill>
                  <a:srgbClr val="FFFFFF"/>
                </a:solidFill>
                <a:latin typeface="Lucida Grande"/>
                <a:ea typeface="MS PGothic" pitchFamily="34" charset="-128"/>
                <a:cs typeface="ヒラギノ角ゴ ProN W3"/>
                <a:sym typeface="Lucida Grande"/>
              </a:rPr>
              <a:t>    Berkeley  CA  94710</a:t>
            </a:r>
            <a:br>
              <a:rPr lang="en-US" sz="3500">
                <a:solidFill>
                  <a:srgbClr val="FFFFFF"/>
                </a:solidFill>
                <a:latin typeface="Lucida Grande"/>
                <a:ea typeface="MS PGothic" pitchFamily="34" charset="-128"/>
                <a:cs typeface="ヒラギノ角ゴ ProN W3"/>
                <a:sym typeface="Lucida Grande"/>
              </a:rPr>
            </a:br>
            <a:r>
              <a:rPr lang="en-US" sz="3500">
                <a:solidFill>
                  <a:srgbClr val="FFFFFF"/>
                </a:solidFill>
                <a:latin typeface="Lucida Grande"/>
                <a:ea typeface="MS PGothic" pitchFamily="34" charset="-128"/>
                <a:cs typeface="ヒラギノ角ゴ ProN W3"/>
                <a:sym typeface="Lucida Grande"/>
              </a:rPr>
              <a:t>    </a:t>
            </a:r>
            <a:r>
              <a:rPr lang="en-US" sz="3500" b="1">
                <a:solidFill>
                  <a:srgbClr val="FFFF00"/>
                </a:solidFill>
                <a:latin typeface="Lucida Grande"/>
                <a:ea typeface="MS PGothic" pitchFamily="34" charset="-128"/>
                <a:cs typeface="ヒラギノ角ゴ ProN W3"/>
                <a:sym typeface="Lucida Grande"/>
              </a:rPr>
              <a:t>posterpresenter@gmail.com</a:t>
            </a:r>
          </a:p>
        </p:txBody>
      </p:sp>
      <p:grpSp>
        <p:nvGrpSpPr>
          <p:cNvPr id="14348" name="Group 13"/>
          <p:cNvGrpSpPr>
            <a:grpSpLocks/>
          </p:cNvGrpSpPr>
          <p:nvPr/>
        </p:nvGrpSpPr>
        <p:grpSpPr bwMode="auto">
          <a:xfrm>
            <a:off x="-11617325" y="38071425"/>
            <a:ext cx="10788650" cy="1574800"/>
            <a:chOff x="0" y="0"/>
            <a:chExt cx="6796" cy="991"/>
          </a:xfrm>
        </p:grpSpPr>
        <p:sp>
          <p:nvSpPr>
            <p:cNvPr id="14463" name="AutoShape 14"/>
            <p:cNvSpPr>
              <a:spLocks/>
            </p:cNvSpPr>
            <p:nvPr/>
          </p:nvSpPr>
          <p:spPr bwMode="auto">
            <a:xfrm>
              <a:off x="0" y="0"/>
              <a:ext cx="6786" cy="991"/>
            </a:xfrm>
            <a:prstGeom prst="roundRect">
              <a:avLst>
                <a:gd name="adj" fmla="val 16667"/>
              </a:avLst>
            </a:prstGeom>
            <a:solidFill>
              <a:srgbClr val="FFFFFF"/>
            </a:solidFill>
            <a:ln w="9525">
              <a:noFill/>
              <a:round/>
              <a:headEnd/>
              <a:tailEnd/>
            </a:ln>
          </p:spPr>
          <p:txBody>
            <a:bodyPr lIns="0" tIns="0" rIns="0" bIns="0"/>
            <a:lstStyle/>
            <a:p>
              <a:pPr algn="ctr"/>
              <a:endParaRPr lang="en-US">
                <a:cs typeface="ヒラギノ角ゴ ProN W3"/>
              </a:endParaRPr>
            </a:p>
          </p:txBody>
        </p:sp>
        <p:pic>
          <p:nvPicPr>
            <p:cNvPr id="14464" name="Picture 15">
              <a:hlinkClick r:id="rId5"/>
            </p:cNvPr>
            <p:cNvPicPr>
              <a:picLocks noChangeAspect="1" noChangeArrowheads="1"/>
            </p:cNvPicPr>
            <p:nvPr/>
          </p:nvPicPr>
          <p:blipFill>
            <a:blip r:embed="rId6"/>
            <a:srcRect/>
            <a:stretch>
              <a:fillRect/>
            </a:stretch>
          </p:blipFill>
          <p:spPr bwMode="auto">
            <a:xfrm>
              <a:off x="68" y="66"/>
              <a:ext cx="635" cy="831"/>
            </a:xfrm>
            <a:prstGeom prst="rect">
              <a:avLst/>
            </a:prstGeom>
            <a:noFill/>
            <a:ln w="9525">
              <a:noFill/>
              <a:miter lim="800000"/>
              <a:headEnd/>
              <a:tailEnd/>
            </a:ln>
          </p:spPr>
        </p:pic>
        <p:sp>
          <p:nvSpPr>
            <p:cNvPr id="14465" name="Rectangle 16"/>
            <p:cNvSpPr>
              <a:spLocks/>
            </p:cNvSpPr>
            <p:nvPr/>
          </p:nvSpPr>
          <p:spPr bwMode="auto">
            <a:xfrm>
              <a:off x="764" y="90"/>
              <a:ext cx="6032" cy="544"/>
            </a:xfrm>
            <a:prstGeom prst="rect">
              <a:avLst/>
            </a:prstGeom>
            <a:noFill/>
            <a:ln w="9525">
              <a:noFill/>
              <a:miter lim="800000"/>
              <a:headEnd/>
              <a:tailEnd/>
            </a:ln>
          </p:spPr>
          <p:txBody>
            <a:bodyPr lIns="38100" tIns="38100" rIns="38100" bIns="38100"/>
            <a:lstStyle/>
            <a:p>
              <a:r>
                <a:rPr lang="en-US" sz="2700">
                  <a:solidFill>
                    <a:srgbClr val="4E5B6F"/>
                  </a:solidFill>
                  <a:latin typeface="Trebuchet MS" pitchFamily="34" charset="0"/>
                  <a:ea typeface="MS PGothic" pitchFamily="34" charset="-128"/>
                  <a:cs typeface="ヒラギノ角ゴ ProN W3"/>
                  <a:sym typeface="Trebuchet MS" pitchFamily="34" charset="0"/>
                </a:rPr>
                <a:t>Student discounts are available on our Facebook page. </a:t>
              </a:r>
              <a:endParaRPr lang="en-US" sz="8600">
                <a:solidFill>
                  <a:schemeClr val="tx1"/>
                </a:solidFill>
                <a:latin typeface="Lucida Grande"/>
                <a:ea typeface="MS PGothic" pitchFamily="34" charset="-128"/>
                <a:cs typeface="ヒラギノ角ゴ ProN W3"/>
                <a:sym typeface="Lucida Grande"/>
              </a:endParaRPr>
            </a:p>
            <a:p>
              <a:r>
                <a:rPr lang="en-US" sz="2700">
                  <a:solidFill>
                    <a:srgbClr val="4E5B6F"/>
                  </a:solidFill>
                  <a:latin typeface="Trebuchet MS" pitchFamily="34" charset="0"/>
                  <a:ea typeface="MS PGothic" pitchFamily="34" charset="-128"/>
                  <a:cs typeface="ヒラギノ角ゴ ProN W3"/>
                  <a:sym typeface="Trebuchet MS" pitchFamily="34" charset="0"/>
                </a:rPr>
                <a:t>Go to </a:t>
              </a:r>
              <a:r>
                <a:rPr lang="en-US" sz="2700" u="sng">
                  <a:solidFill>
                    <a:srgbClr val="4E5B6F"/>
                  </a:solidFill>
                  <a:latin typeface="Trebuchet MS" pitchFamily="34" charset="0"/>
                  <a:ea typeface="MS PGothic" pitchFamily="34" charset="-128"/>
                  <a:cs typeface="ヒラギノ角ゴ ProN W3"/>
                  <a:sym typeface="Trebuchet MS" pitchFamily="34" charset="0"/>
                </a:rPr>
                <a:t>PosterPresentations.com</a:t>
              </a:r>
              <a:r>
                <a:rPr lang="en-US" sz="2700">
                  <a:solidFill>
                    <a:srgbClr val="4E5B6F"/>
                  </a:solidFill>
                  <a:latin typeface="Trebuchet MS" pitchFamily="34" charset="0"/>
                  <a:ea typeface="MS PGothic" pitchFamily="34" charset="-128"/>
                  <a:cs typeface="ヒラギノ角ゴ ProN W3"/>
                  <a:sym typeface="Trebuchet MS" pitchFamily="34" charset="0"/>
                </a:rPr>
                <a:t> and click on the FB icon.</a:t>
              </a:r>
            </a:p>
          </p:txBody>
        </p:sp>
      </p:grpSp>
      <p:sp>
        <p:nvSpPr>
          <p:cNvPr id="14349" name="Line 17"/>
          <p:cNvSpPr>
            <a:spLocks noChangeShapeType="1"/>
          </p:cNvSpPr>
          <p:nvPr/>
        </p:nvSpPr>
        <p:spPr bwMode="auto">
          <a:xfrm>
            <a:off x="51592163" y="5427663"/>
            <a:ext cx="11725275" cy="3175"/>
          </a:xfrm>
          <a:prstGeom prst="line">
            <a:avLst/>
          </a:prstGeom>
          <a:noFill/>
          <a:ln w="9525">
            <a:solidFill>
              <a:srgbClr val="D8D8D8"/>
            </a:solidFill>
            <a:round/>
            <a:headEnd/>
            <a:tailEnd/>
          </a:ln>
        </p:spPr>
        <p:txBody>
          <a:bodyPr lIns="0" tIns="0" rIns="0" bIns="0"/>
          <a:lstStyle/>
          <a:p>
            <a:endParaRPr lang="en-US"/>
          </a:p>
        </p:txBody>
      </p:sp>
      <p:sp>
        <p:nvSpPr>
          <p:cNvPr id="14350" name="Line 18"/>
          <p:cNvSpPr>
            <a:spLocks noChangeShapeType="1"/>
          </p:cNvSpPr>
          <p:nvPr/>
        </p:nvSpPr>
        <p:spPr bwMode="auto">
          <a:xfrm>
            <a:off x="51592163" y="36912550"/>
            <a:ext cx="11725275" cy="4763"/>
          </a:xfrm>
          <a:prstGeom prst="line">
            <a:avLst/>
          </a:prstGeom>
          <a:noFill/>
          <a:ln w="9525">
            <a:solidFill>
              <a:srgbClr val="D8D8D8"/>
            </a:solidFill>
            <a:round/>
            <a:headEnd/>
            <a:tailEnd/>
          </a:ln>
        </p:spPr>
        <p:txBody>
          <a:bodyPr lIns="0" tIns="0" rIns="0" bIns="0"/>
          <a:lstStyle/>
          <a:p>
            <a:endParaRPr lang="en-US"/>
          </a:p>
        </p:txBody>
      </p:sp>
      <p:sp>
        <p:nvSpPr>
          <p:cNvPr id="14351" name="Line 19"/>
          <p:cNvSpPr>
            <a:spLocks noChangeShapeType="1"/>
          </p:cNvSpPr>
          <p:nvPr/>
        </p:nvSpPr>
        <p:spPr bwMode="auto">
          <a:xfrm>
            <a:off x="-12082463" y="13827125"/>
            <a:ext cx="11725275" cy="4763"/>
          </a:xfrm>
          <a:prstGeom prst="line">
            <a:avLst/>
          </a:prstGeom>
          <a:noFill/>
          <a:ln w="9525">
            <a:solidFill>
              <a:srgbClr val="D8D8D8"/>
            </a:solidFill>
            <a:round/>
            <a:headEnd/>
            <a:tailEnd/>
          </a:ln>
        </p:spPr>
        <p:txBody>
          <a:bodyPr lIns="0" tIns="0" rIns="0" bIns="0"/>
          <a:lstStyle/>
          <a:p>
            <a:endParaRPr lang="en-US"/>
          </a:p>
        </p:txBody>
      </p:sp>
      <p:sp>
        <p:nvSpPr>
          <p:cNvPr id="14352" name="Rectangle 20"/>
          <p:cNvSpPr>
            <a:spLocks noGrp="1" noChangeArrowheads="1"/>
          </p:cNvSpPr>
          <p:nvPr>
            <p:ph type="title"/>
          </p:nvPr>
        </p:nvSpPr>
        <p:spPr>
          <a:xfrm>
            <a:off x="9550400" y="0"/>
            <a:ext cx="32156400" cy="4064000"/>
          </a:xfrm>
        </p:spPr>
        <p:txBody>
          <a:bodyPr/>
          <a:lstStyle/>
          <a:p>
            <a:pPr eaLnBrk="1" hangingPunct="1"/>
            <a:r>
              <a:rPr lang="en-US" smtClean="0">
                <a:latin typeface="Trebuchet MS" pitchFamily="34" charset="0"/>
                <a:sym typeface="Trebuchet MS" pitchFamily="34" charset="0"/>
              </a:rPr>
              <a:t>Self-Compassion and Social Anxiety: </a:t>
            </a:r>
            <a:br>
              <a:rPr lang="en-US" smtClean="0">
                <a:latin typeface="Trebuchet MS" pitchFamily="34" charset="0"/>
                <a:sym typeface="Trebuchet MS" pitchFamily="34" charset="0"/>
              </a:rPr>
            </a:br>
            <a:r>
              <a:rPr lang="en-US" smtClean="0">
                <a:latin typeface="Trebuchet MS" pitchFamily="34" charset="0"/>
                <a:sym typeface="Trebuchet MS" pitchFamily="34" charset="0"/>
              </a:rPr>
              <a:t>The Mediating Role of Shame</a:t>
            </a:r>
            <a:endParaRPr lang="en-US" smtClean="0">
              <a:latin typeface="Trebuchet MS" pitchFamily="34" charset="0"/>
              <a:ea typeface="ヒラギノ角ゴ ProN W3"/>
              <a:cs typeface="ヒラギノ角ゴ ProN W3"/>
              <a:sym typeface="Trebuchet MS" pitchFamily="34" charset="0"/>
            </a:endParaRPr>
          </a:p>
        </p:txBody>
      </p:sp>
      <p:sp>
        <p:nvSpPr>
          <p:cNvPr id="14353" name="Rectangle 21"/>
          <p:cNvSpPr>
            <a:spLocks noGrp="1" noChangeArrowheads="1"/>
          </p:cNvSpPr>
          <p:nvPr>
            <p:ph type="body" idx="1"/>
          </p:nvPr>
        </p:nvSpPr>
        <p:spPr>
          <a:xfrm>
            <a:off x="1060450" y="6462713"/>
            <a:ext cx="15835313" cy="1036637"/>
          </a:xfrm>
          <a:solidFill>
            <a:srgbClr val="2C3F71"/>
          </a:solidFill>
        </p:spPr>
        <p:txBody>
          <a:bodyPr lIns="101600" tIns="101600" rIns="101600" bIns="101600" anchor="ctr"/>
          <a:lstStyle/>
          <a:p>
            <a:pPr marL="1741488" indent="-1741488" algn="ctr" eaLnBrk="1" hangingPunct="1">
              <a:spcBef>
                <a:spcPct val="0"/>
              </a:spcBef>
            </a:pPr>
            <a:r>
              <a:rPr lang="en-US" sz="5400" b="1" smtClean="0">
                <a:solidFill>
                  <a:srgbClr val="FFFFFF"/>
                </a:solidFill>
                <a:latin typeface="Lucida Grande"/>
                <a:sym typeface="Lucida Grande"/>
              </a:rPr>
              <a:t>INTRODUCTION</a:t>
            </a:r>
            <a:endParaRPr lang="en-US" sz="5400" b="1" smtClean="0">
              <a:solidFill>
                <a:srgbClr val="FFFFFF"/>
              </a:solidFill>
              <a:latin typeface="Lucida Grande"/>
              <a:ea typeface="ヒラギノ角ゴ ProN W6"/>
              <a:cs typeface="ヒラギノ角ゴ ProN W6"/>
              <a:sym typeface="Lucida Grande"/>
            </a:endParaRPr>
          </a:p>
        </p:txBody>
      </p:sp>
      <p:sp>
        <p:nvSpPr>
          <p:cNvPr id="14354" name="Rectangle 22"/>
          <p:cNvSpPr>
            <a:spLocks/>
          </p:cNvSpPr>
          <p:nvPr/>
        </p:nvSpPr>
        <p:spPr bwMode="auto">
          <a:xfrm>
            <a:off x="10058400" y="3859213"/>
            <a:ext cx="31137225" cy="1857375"/>
          </a:xfrm>
          <a:prstGeom prst="rect">
            <a:avLst/>
          </a:prstGeom>
          <a:noFill/>
          <a:ln w="9525">
            <a:noFill/>
            <a:miter lim="800000"/>
            <a:headEnd/>
            <a:tailEnd/>
          </a:ln>
        </p:spPr>
        <p:txBody>
          <a:bodyPr lIns="50800" tIns="50800" rIns="50800" bIns="50800" anchor="ctr"/>
          <a:lstStyle/>
          <a:p>
            <a:pPr marL="1792288" indent="-1792288" algn="ctr">
              <a:spcBef>
                <a:spcPts val="1575"/>
              </a:spcBef>
            </a:pPr>
            <a:r>
              <a:rPr lang="en-US" sz="6600">
                <a:solidFill>
                  <a:srgbClr val="FFFFFF"/>
                </a:solidFill>
                <a:latin typeface="Lucida Grande"/>
                <a:ea typeface="MS PGothic" pitchFamily="34" charset="-128"/>
                <a:cs typeface="ヒラギノ角ゴ ProN W3"/>
                <a:sym typeface="Lucida Grande"/>
              </a:rPr>
              <a:t>Winch, E., Saxton, V., Aker, K., Wilson, L., Cardaciotto, L., &amp; Goldbacher, E.</a:t>
            </a:r>
            <a:endParaRPr lang="en-US" sz="4000">
              <a:solidFill>
                <a:srgbClr val="FFFFFF"/>
              </a:solidFill>
              <a:latin typeface="Lucida Grande"/>
              <a:ea typeface="MS PGothic" pitchFamily="34" charset="-128"/>
              <a:cs typeface="ヒラギノ角ゴ ProN W3"/>
              <a:sym typeface="Lucida Grande"/>
            </a:endParaRPr>
          </a:p>
        </p:txBody>
      </p:sp>
      <p:sp>
        <p:nvSpPr>
          <p:cNvPr id="14355" name="Rectangle 23"/>
          <p:cNvSpPr>
            <a:spLocks/>
          </p:cNvSpPr>
          <p:nvPr/>
        </p:nvSpPr>
        <p:spPr bwMode="auto">
          <a:xfrm>
            <a:off x="17627600" y="22098000"/>
            <a:ext cx="15832138" cy="1038225"/>
          </a:xfrm>
          <a:prstGeom prst="rect">
            <a:avLst/>
          </a:prstGeom>
          <a:solidFill>
            <a:srgbClr val="2C3F71"/>
          </a:solidFill>
          <a:ln w="9525">
            <a:noFill/>
            <a:miter lim="800000"/>
            <a:headEnd/>
            <a:tailEnd/>
          </a:ln>
        </p:spPr>
        <p:txBody>
          <a:bodyPr lIns="101600" tIns="101600" rIns="101600" bIns="101600" anchor="ctr"/>
          <a:lstStyle/>
          <a:p>
            <a:pPr marL="1741488" indent="-1741488" algn="ctr">
              <a:spcBef>
                <a:spcPts val="1288"/>
              </a:spcBef>
            </a:pPr>
            <a:r>
              <a:rPr lang="en-US" sz="5400" b="1">
                <a:solidFill>
                  <a:srgbClr val="FFFFFF"/>
                </a:solidFill>
                <a:latin typeface="Lucida Grande"/>
                <a:ea typeface="MS PGothic" pitchFamily="34" charset="-128"/>
                <a:cs typeface="ヒラギノ角ゴ ProN W3"/>
                <a:sym typeface="Lucida Grande"/>
              </a:rPr>
              <a:t>RESULTS</a:t>
            </a:r>
          </a:p>
        </p:txBody>
      </p:sp>
      <p:sp>
        <p:nvSpPr>
          <p:cNvPr id="14356" name="Rectangle 24"/>
          <p:cNvSpPr>
            <a:spLocks/>
          </p:cNvSpPr>
          <p:nvPr/>
        </p:nvSpPr>
        <p:spPr bwMode="auto">
          <a:xfrm>
            <a:off x="34239200" y="15621000"/>
            <a:ext cx="15838488" cy="1036638"/>
          </a:xfrm>
          <a:prstGeom prst="rect">
            <a:avLst/>
          </a:prstGeom>
          <a:solidFill>
            <a:srgbClr val="2C3F71"/>
          </a:solidFill>
          <a:ln w="9525">
            <a:noFill/>
            <a:miter lim="800000"/>
            <a:headEnd/>
            <a:tailEnd/>
          </a:ln>
        </p:spPr>
        <p:txBody>
          <a:bodyPr lIns="101600" tIns="101600" rIns="101600" bIns="101600" anchor="ctr"/>
          <a:lstStyle/>
          <a:p>
            <a:pPr marL="1741488" indent="-1741488" algn="ctr">
              <a:spcBef>
                <a:spcPts val="1288"/>
              </a:spcBef>
            </a:pPr>
            <a:r>
              <a:rPr lang="en-US" sz="5400" b="1">
                <a:solidFill>
                  <a:srgbClr val="FFFFFF"/>
                </a:solidFill>
                <a:latin typeface="Lucida Grande"/>
                <a:ea typeface="MS PGothic" pitchFamily="34" charset="-128"/>
                <a:cs typeface="ヒラギノ角ゴ ProN W3"/>
                <a:sym typeface="Lucida Grande"/>
              </a:rPr>
              <a:t>DISCUSSION</a:t>
            </a:r>
          </a:p>
        </p:txBody>
      </p:sp>
      <p:sp>
        <p:nvSpPr>
          <p:cNvPr id="14357" name="Rectangle 25"/>
          <p:cNvSpPr>
            <a:spLocks/>
          </p:cNvSpPr>
          <p:nvPr/>
        </p:nvSpPr>
        <p:spPr bwMode="auto">
          <a:xfrm>
            <a:off x="34288413" y="7402513"/>
            <a:ext cx="15836900" cy="14376400"/>
          </a:xfrm>
          <a:prstGeom prst="rect">
            <a:avLst/>
          </a:prstGeom>
          <a:noFill/>
          <a:ln w="9525">
            <a:noFill/>
            <a:miter lim="800000"/>
            <a:headEnd/>
            <a:tailEnd/>
          </a:ln>
        </p:spPr>
        <p:txBody>
          <a:bodyPr lIns="254000" tIns="254000" rIns="254000" bIns="254000"/>
          <a:lstStyle/>
          <a:p>
            <a:pPr marL="128588" indent="-128588">
              <a:spcBef>
                <a:spcPts val="863"/>
              </a:spcBef>
            </a:pPr>
            <a:endParaRPr lang="en-US" sz="3200">
              <a:solidFill>
                <a:schemeClr val="tx1"/>
              </a:solidFill>
              <a:latin typeface="Trebuchet MS" pitchFamily="34" charset="0"/>
              <a:ea typeface="MS PGothic" pitchFamily="34" charset="-128"/>
              <a:cs typeface="ヒラギノ角ゴ ProN W3"/>
              <a:sym typeface="Trebuchet MS" pitchFamily="34" charset="0"/>
            </a:endParaRPr>
          </a:p>
        </p:txBody>
      </p:sp>
      <p:sp>
        <p:nvSpPr>
          <p:cNvPr id="14358" name="Rectangle 26"/>
          <p:cNvSpPr>
            <a:spLocks/>
          </p:cNvSpPr>
          <p:nvPr/>
        </p:nvSpPr>
        <p:spPr bwMode="auto">
          <a:xfrm>
            <a:off x="34315400" y="27889200"/>
            <a:ext cx="15838488" cy="1036638"/>
          </a:xfrm>
          <a:prstGeom prst="rect">
            <a:avLst/>
          </a:prstGeom>
          <a:solidFill>
            <a:srgbClr val="2C3F71"/>
          </a:solidFill>
          <a:ln w="9525">
            <a:noFill/>
            <a:miter lim="800000"/>
            <a:headEnd/>
            <a:tailEnd/>
          </a:ln>
        </p:spPr>
        <p:txBody>
          <a:bodyPr lIns="101600" tIns="101600" rIns="101600" bIns="101600" anchor="ctr"/>
          <a:lstStyle/>
          <a:p>
            <a:pPr marL="1741488" indent="-1741488" algn="ctr">
              <a:spcBef>
                <a:spcPts val="1288"/>
              </a:spcBef>
            </a:pPr>
            <a:r>
              <a:rPr lang="en-US" sz="5400" b="1">
                <a:solidFill>
                  <a:srgbClr val="FFFFFF"/>
                </a:solidFill>
                <a:latin typeface="Lucida Grande"/>
                <a:ea typeface="MS PGothic" pitchFamily="34" charset="-128"/>
                <a:cs typeface="ヒラギノ角ゴ ProN W3"/>
                <a:sym typeface="Lucida Grande"/>
              </a:rPr>
              <a:t>LIMITATIONS and FUTURE DIRECTIONS </a:t>
            </a:r>
          </a:p>
        </p:txBody>
      </p:sp>
      <p:sp>
        <p:nvSpPr>
          <p:cNvPr id="14359" name="Rectangle 29"/>
          <p:cNvSpPr>
            <a:spLocks/>
          </p:cNvSpPr>
          <p:nvPr/>
        </p:nvSpPr>
        <p:spPr bwMode="auto">
          <a:xfrm>
            <a:off x="-12128500" y="28849638"/>
            <a:ext cx="11731625" cy="931862"/>
          </a:xfrm>
          <a:prstGeom prst="rect">
            <a:avLst/>
          </a:prstGeom>
          <a:noFill/>
          <a:ln w="9525">
            <a:noFill/>
            <a:miter lim="800000"/>
            <a:headEnd/>
            <a:tailEnd/>
          </a:ln>
        </p:spPr>
        <p:txBody>
          <a:bodyPr lIns="0" tIns="0" rIns="0" bIns="0"/>
          <a:lstStyle/>
          <a:p>
            <a:pPr algn="ctr"/>
            <a:endParaRPr lang="en-US">
              <a:cs typeface="ヒラギノ角ゴ ProN W3"/>
            </a:endParaRPr>
          </a:p>
        </p:txBody>
      </p:sp>
      <p:sp>
        <p:nvSpPr>
          <p:cNvPr id="14360" name="Rectangle 30"/>
          <p:cNvSpPr>
            <a:spLocks/>
          </p:cNvSpPr>
          <p:nvPr/>
        </p:nvSpPr>
        <p:spPr bwMode="auto">
          <a:xfrm>
            <a:off x="-12128500" y="28849638"/>
            <a:ext cx="11731625" cy="931862"/>
          </a:xfrm>
          <a:prstGeom prst="rect">
            <a:avLst/>
          </a:prstGeom>
          <a:noFill/>
          <a:ln w="9525">
            <a:noFill/>
            <a:miter lim="800000"/>
            <a:headEnd/>
            <a:tailEnd/>
          </a:ln>
        </p:spPr>
        <p:txBody>
          <a:bodyPr lIns="0" tIns="0" rIns="0" bIns="0"/>
          <a:lstStyle/>
          <a:p>
            <a:pPr algn="ctr"/>
            <a:endParaRPr lang="en-US">
              <a:cs typeface="ヒラギノ角ゴ ProN W3"/>
            </a:endParaRPr>
          </a:p>
        </p:txBody>
      </p:sp>
      <p:sp>
        <p:nvSpPr>
          <p:cNvPr id="14361" name="Rectangle 31"/>
          <p:cNvSpPr>
            <a:spLocks/>
          </p:cNvSpPr>
          <p:nvPr/>
        </p:nvSpPr>
        <p:spPr bwMode="auto">
          <a:xfrm>
            <a:off x="-12128500" y="28849638"/>
            <a:ext cx="11731625" cy="931862"/>
          </a:xfrm>
          <a:prstGeom prst="rect">
            <a:avLst/>
          </a:prstGeom>
          <a:noFill/>
          <a:ln w="9525">
            <a:noFill/>
            <a:miter lim="800000"/>
            <a:headEnd/>
            <a:tailEnd/>
          </a:ln>
        </p:spPr>
        <p:txBody>
          <a:bodyPr lIns="0" tIns="0" rIns="0" bIns="0"/>
          <a:lstStyle/>
          <a:p>
            <a:pPr algn="ctr"/>
            <a:endParaRPr lang="en-US">
              <a:cs typeface="ヒラギノ角ゴ ProN W3"/>
            </a:endParaRPr>
          </a:p>
        </p:txBody>
      </p:sp>
      <p:sp>
        <p:nvSpPr>
          <p:cNvPr id="14362" name="Rectangle 32"/>
          <p:cNvSpPr>
            <a:spLocks/>
          </p:cNvSpPr>
          <p:nvPr/>
        </p:nvSpPr>
        <p:spPr bwMode="auto">
          <a:xfrm>
            <a:off x="-12128500" y="28849638"/>
            <a:ext cx="11731625" cy="931862"/>
          </a:xfrm>
          <a:prstGeom prst="rect">
            <a:avLst/>
          </a:prstGeom>
          <a:noFill/>
          <a:ln w="9525">
            <a:noFill/>
            <a:miter lim="800000"/>
            <a:headEnd/>
            <a:tailEnd/>
          </a:ln>
        </p:spPr>
        <p:txBody>
          <a:bodyPr lIns="0" tIns="0" rIns="0" bIns="0"/>
          <a:lstStyle/>
          <a:p>
            <a:pPr algn="ctr"/>
            <a:endParaRPr lang="en-US">
              <a:cs typeface="ヒラギノ角ゴ ProN W3"/>
            </a:endParaRPr>
          </a:p>
        </p:txBody>
      </p:sp>
      <p:sp>
        <p:nvSpPr>
          <p:cNvPr id="14363" name="Rectangle 33"/>
          <p:cNvSpPr>
            <a:spLocks/>
          </p:cNvSpPr>
          <p:nvPr/>
        </p:nvSpPr>
        <p:spPr bwMode="auto">
          <a:xfrm>
            <a:off x="-12128500" y="28849638"/>
            <a:ext cx="11731625" cy="931862"/>
          </a:xfrm>
          <a:prstGeom prst="rect">
            <a:avLst/>
          </a:prstGeom>
          <a:noFill/>
          <a:ln w="9525">
            <a:noFill/>
            <a:miter lim="800000"/>
            <a:headEnd/>
            <a:tailEnd/>
          </a:ln>
        </p:spPr>
        <p:txBody>
          <a:bodyPr lIns="0" tIns="0" rIns="0" bIns="0"/>
          <a:lstStyle/>
          <a:p>
            <a:pPr algn="ctr"/>
            <a:endParaRPr lang="en-US">
              <a:cs typeface="ヒラギノ角ゴ ProN W3"/>
            </a:endParaRPr>
          </a:p>
        </p:txBody>
      </p:sp>
      <p:sp>
        <p:nvSpPr>
          <p:cNvPr id="14364" name="Rectangle 34"/>
          <p:cNvSpPr>
            <a:spLocks/>
          </p:cNvSpPr>
          <p:nvPr/>
        </p:nvSpPr>
        <p:spPr bwMode="auto">
          <a:xfrm>
            <a:off x="-12128500" y="28849638"/>
            <a:ext cx="11731625" cy="931862"/>
          </a:xfrm>
          <a:prstGeom prst="rect">
            <a:avLst/>
          </a:prstGeom>
          <a:noFill/>
          <a:ln w="9525">
            <a:noFill/>
            <a:miter lim="800000"/>
            <a:headEnd/>
            <a:tailEnd/>
          </a:ln>
        </p:spPr>
        <p:txBody>
          <a:bodyPr lIns="0" tIns="0" rIns="0" bIns="0"/>
          <a:lstStyle/>
          <a:p>
            <a:pPr algn="ctr"/>
            <a:endParaRPr lang="en-US">
              <a:cs typeface="ヒラギノ角ゴ ProN W3"/>
            </a:endParaRPr>
          </a:p>
        </p:txBody>
      </p:sp>
      <p:sp>
        <p:nvSpPr>
          <p:cNvPr id="14365" name="Rectangle 35"/>
          <p:cNvSpPr>
            <a:spLocks/>
          </p:cNvSpPr>
          <p:nvPr/>
        </p:nvSpPr>
        <p:spPr bwMode="auto">
          <a:xfrm>
            <a:off x="-12128500" y="28849638"/>
            <a:ext cx="11731625" cy="931862"/>
          </a:xfrm>
          <a:prstGeom prst="rect">
            <a:avLst/>
          </a:prstGeom>
          <a:noFill/>
          <a:ln w="9525">
            <a:noFill/>
            <a:miter lim="800000"/>
            <a:headEnd/>
            <a:tailEnd/>
          </a:ln>
        </p:spPr>
        <p:txBody>
          <a:bodyPr lIns="0" tIns="0" rIns="0" bIns="0"/>
          <a:lstStyle/>
          <a:p>
            <a:pPr algn="ctr"/>
            <a:endParaRPr lang="en-US">
              <a:cs typeface="ヒラギノ角ゴ ProN W3"/>
            </a:endParaRPr>
          </a:p>
        </p:txBody>
      </p:sp>
      <p:sp>
        <p:nvSpPr>
          <p:cNvPr id="14366" name="Rectangle 171"/>
          <p:cNvSpPr>
            <a:spLocks/>
          </p:cNvSpPr>
          <p:nvPr/>
        </p:nvSpPr>
        <p:spPr bwMode="auto">
          <a:xfrm>
            <a:off x="-12122150" y="24745950"/>
            <a:ext cx="11725275" cy="838200"/>
          </a:xfrm>
          <a:prstGeom prst="rect">
            <a:avLst/>
          </a:prstGeom>
          <a:solidFill>
            <a:srgbClr val="2C3F71"/>
          </a:solidFill>
          <a:ln w="9525">
            <a:noFill/>
            <a:miter lim="800000"/>
            <a:headEnd/>
            <a:tailEnd/>
          </a:ln>
        </p:spPr>
        <p:txBody>
          <a:bodyPr lIns="0" tIns="0" rIns="0" bIns="0"/>
          <a:lstStyle/>
          <a:p>
            <a:pPr algn="ctr"/>
            <a:endParaRPr lang="en-US">
              <a:cs typeface="ヒラギノ角ゴ ProN W3"/>
            </a:endParaRPr>
          </a:p>
        </p:txBody>
      </p:sp>
      <p:sp>
        <p:nvSpPr>
          <p:cNvPr id="14367" name="Rectangle 172"/>
          <p:cNvSpPr>
            <a:spLocks/>
          </p:cNvSpPr>
          <p:nvPr/>
        </p:nvSpPr>
        <p:spPr bwMode="auto">
          <a:xfrm>
            <a:off x="-12122150" y="24745950"/>
            <a:ext cx="11725275" cy="838200"/>
          </a:xfrm>
          <a:prstGeom prst="rect">
            <a:avLst/>
          </a:prstGeom>
          <a:solidFill>
            <a:srgbClr val="2C3F71"/>
          </a:solidFill>
          <a:ln w="9525">
            <a:noFill/>
            <a:miter lim="800000"/>
            <a:headEnd/>
            <a:tailEnd/>
          </a:ln>
        </p:spPr>
        <p:txBody>
          <a:bodyPr lIns="0" tIns="0" rIns="0" bIns="0"/>
          <a:lstStyle/>
          <a:p>
            <a:pPr algn="ctr"/>
            <a:endParaRPr lang="en-US">
              <a:cs typeface="ヒラギノ角ゴ ProN W3"/>
            </a:endParaRPr>
          </a:p>
        </p:txBody>
      </p:sp>
      <p:sp>
        <p:nvSpPr>
          <p:cNvPr id="14368" name="Rectangle 173"/>
          <p:cNvSpPr>
            <a:spLocks/>
          </p:cNvSpPr>
          <p:nvPr/>
        </p:nvSpPr>
        <p:spPr bwMode="auto">
          <a:xfrm>
            <a:off x="-12122150" y="24745950"/>
            <a:ext cx="11725275" cy="838200"/>
          </a:xfrm>
          <a:prstGeom prst="rect">
            <a:avLst/>
          </a:prstGeom>
          <a:solidFill>
            <a:srgbClr val="2C3F71"/>
          </a:solidFill>
          <a:ln w="9525">
            <a:noFill/>
            <a:miter lim="800000"/>
            <a:headEnd/>
            <a:tailEnd/>
          </a:ln>
        </p:spPr>
        <p:txBody>
          <a:bodyPr lIns="0" tIns="0" rIns="0" bIns="0"/>
          <a:lstStyle/>
          <a:p>
            <a:pPr algn="ctr"/>
            <a:endParaRPr lang="en-US">
              <a:cs typeface="ヒラギノ角ゴ ProN W3"/>
            </a:endParaRPr>
          </a:p>
        </p:txBody>
      </p:sp>
      <p:sp>
        <p:nvSpPr>
          <p:cNvPr id="14369" name="Rectangle 174"/>
          <p:cNvSpPr>
            <a:spLocks/>
          </p:cNvSpPr>
          <p:nvPr/>
        </p:nvSpPr>
        <p:spPr bwMode="auto">
          <a:xfrm>
            <a:off x="-12122150" y="24745950"/>
            <a:ext cx="11725275" cy="838200"/>
          </a:xfrm>
          <a:prstGeom prst="rect">
            <a:avLst/>
          </a:prstGeom>
          <a:solidFill>
            <a:srgbClr val="2C3F71"/>
          </a:solidFill>
          <a:ln w="9525">
            <a:noFill/>
            <a:miter lim="800000"/>
            <a:headEnd/>
            <a:tailEnd/>
          </a:ln>
        </p:spPr>
        <p:txBody>
          <a:bodyPr lIns="0" tIns="0" rIns="0" bIns="0"/>
          <a:lstStyle/>
          <a:p>
            <a:pPr algn="ctr"/>
            <a:endParaRPr lang="en-US">
              <a:cs typeface="ヒラギノ角ゴ ProN W3"/>
            </a:endParaRPr>
          </a:p>
        </p:txBody>
      </p:sp>
      <p:sp>
        <p:nvSpPr>
          <p:cNvPr id="14370" name="Rectangle 175"/>
          <p:cNvSpPr>
            <a:spLocks/>
          </p:cNvSpPr>
          <p:nvPr/>
        </p:nvSpPr>
        <p:spPr bwMode="auto">
          <a:xfrm>
            <a:off x="-12122150" y="24745950"/>
            <a:ext cx="11725275" cy="838200"/>
          </a:xfrm>
          <a:prstGeom prst="rect">
            <a:avLst/>
          </a:prstGeom>
          <a:solidFill>
            <a:srgbClr val="2C3F71"/>
          </a:solidFill>
          <a:ln w="9525">
            <a:noFill/>
            <a:miter lim="800000"/>
            <a:headEnd/>
            <a:tailEnd/>
          </a:ln>
        </p:spPr>
        <p:txBody>
          <a:bodyPr lIns="0" tIns="0" rIns="0" bIns="0"/>
          <a:lstStyle/>
          <a:p>
            <a:pPr algn="ctr"/>
            <a:endParaRPr lang="en-US">
              <a:cs typeface="ヒラギノ角ゴ ProN W3"/>
            </a:endParaRPr>
          </a:p>
        </p:txBody>
      </p:sp>
      <p:sp>
        <p:nvSpPr>
          <p:cNvPr id="14371" name="Rectangle 176"/>
          <p:cNvSpPr>
            <a:spLocks/>
          </p:cNvSpPr>
          <p:nvPr/>
        </p:nvSpPr>
        <p:spPr bwMode="auto">
          <a:xfrm>
            <a:off x="-12122150" y="24745950"/>
            <a:ext cx="11725275" cy="838200"/>
          </a:xfrm>
          <a:prstGeom prst="rect">
            <a:avLst/>
          </a:prstGeom>
          <a:solidFill>
            <a:srgbClr val="2C3F71"/>
          </a:solidFill>
          <a:ln w="9525">
            <a:noFill/>
            <a:miter lim="800000"/>
            <a:headEnd/>
            <a:tailEnd/>
          </a:ln>
        </p:spPr>
        <p:txBody>
          <a:bodyPr lIns="0" tIns="0" rIns="0" bIns="0"/>
          <a:lstStyle/>
          <a:p>
            <a:pPr algn="ctr"/>
            <a:endParaRPr lang="en-US">
              <a:cs typeface="ヒラギノ角ゴ ProN W3"/>
            </a:endParaRPr>
          </a:p>
        </p:txBody>
      </p:sp>
      <p:sp>
        <p:nvSpPr>
          <p:cNvPr id="14372" name="Rectangle 177"/>
          <p:cNvSpPr>
            <a:spLocks/>
          </p:cNvSpPr>
          <p:nvPr/>
        </p:nvSpPr>
        <p:spPr bwMode="auto">
          <a:xfrm>
            <a:off x="-11763375" y="24745950"/>
            <a:ext cx="11725275" cy="838200"/>
          </a:xfrm>
          <a:prstGeom prst="rect">
            <a:avLst/>
          </a:prstGeom>
          <a:solidFill>
            <a:srgbClr val="2C3F71"/>
          </a:solidFill>
          <a:ln w="9525">
            <a:noFill/>
            <a:miter lim="800000"/>
            <a:headEnd/>
            <a:tailEnd/>
          </a:ln>
        </p:spPr>
        <p:txBody>
          <a:bodyPr lIns="0" tIns="0" rIns="0" bIns="0"/>
          <a:lstStyle/>
          <a:p>
            <a:pPr algn="ctr"/>
            <a:endParaRPr lang="en-US">
              <a:cs typeface="ヒラギノ角ゴ ProN W3"/>
            </a:endParaRPr>
          </a:p>
        </p:txBody>
      </p:sp>
      <p:pic>
        <p:nvPicPr>
          <p:cNvPr id="14373" name="Picture 184"/>
          <p:cNvPicPr>
            <a:picLocks noChangeAspect="1" noChangeArrowheads="1"/>
          </p:cNvPicPr>
          <p:nvPr/>
        </p:nvPicPr>
        <p:blipFill>
          <a:blip r:embed="rId7"/>
          <a:srcRect/>
          <a:stretch>
            <a:fillRect/>
          </a:stretch>
        </p:blipFill>
        <p:spPr bwMode="auto">
          <a:xfrm>
            <a:off x="601663" y="2470150"/>
            <a:ext cx="9101137" cy="3127375"/>
          </a:xfrm>
          <a:prstGeom prst="rect">
            <a:avLst/>
          </a:prstGeom>
          <a:noFill/>
          <a:ln w="9525">
            <a:noFill/>
            <a:miter lim="800000"/>
            <a:headEnd/>
            <a:tailEnd/>
          </a:ln>
        </p:spPr>
      </p:pic>
      <p:sp>
        <p:nvSpPr>
          <p:cNvPr id="2153" name="Rectangle 186"/>
          <p:cNvSpPr>
            <a:spLocks/>
          </p:cNvSpPr>
          <p:nvPr/>
        </p:nvSpPr>
        <p:spPr bwMode="auto">
          <a:xfrm>
            <a:off x="17780000" y="7467600"/>
            <a:ext cx="15951200" cy="7467600"/>
          </a:xfrm>
          <a:prstGeom prst="rect">
            <a:avLst/>
          </a:prstGeom>
          <a:noFill/>
          <a:ln>
            <a:noFill/>
          </a:ln>
          <a:extLst/>
        </p:spPr>
        <p:txBody>
          <a:bodyPr lIns="254000" tIns="254000" rIns="254000" bIns="254000"/>
          <a:lstStyle/>
          <a:p>
            <a:pPr marL="128588" indent="-128588">
              <a:spcBef>
                <a:spcPts val="863"/>
              </a:spcBef>
              <a:defRPr/>
            </a:pPr>
            <a:r>
              <a:rPr lang="en-US" sz="4000" u="sng" dirty="0">
                <a:solidFill>
                  <a:schemeClr val="tx1"/>
                </a:solidFill>
                <a:latin typeface="Arial"/>
                <a:ea typeface="MS PGothic" pitchFamily="34" charset="-128"/>
                <a:cs typeface="Arial"/>
                <a:sym typeface="Trebuchet MS" pitchFamily="34" charset="0"/>
              </a:rPr>
              <a:t>Participants:</a:t>
            </a:r>
          </a:p>
          <a:p>
            <a:pPr marL="571500" indent="-571500">
              <a:spcBef>
                <a:spcPts val="863"/>
              </a:spcBef>
              <a:buFont typeface="Arial" pitchFamily="34" charset="0"/>
              <a:buChar char="•"/>
              <a:defRPr/>
            </a:pPr>
            <a:r>
              <a:rPr lang="en-US" sz="4000" dirty="0">
                <a:solidFill>
                  <a:schemeClr val="tx1"/>
                </a:solidFill>
                <a:latin typeface="Arial"/>
                <a:ea typeface="ヒラギノ角ゴ ProN W3" charset="-128"/>
                <a:cs typeface="Arial"/>
                <a:sym typeface="Gill Sans" charset="0"/>
              </a:rPr>
              <a:t>150 undergraduate student volunteers ages 17-68 (</a:t>
            </a:r>
            <a:r>
              <a:rPr lang="en-US" sz="4000" i="1" dirty="0">
                <a:solidFill>
                  <a:schemeClr val="tx1"/>
                </a:solidFill>
                <a:latin typeface="Arial"/>
                <a:ea typeface="ヒラギノ角ゴ ProN W3" charset="-128"/>
                <a:cs typeface="Arial"/>
                <a:sym typeface="Gill Sans" charset="0"/>
              </a:rPr>
              <a:t>Mean</a:t>
            </a:r>
            <a:r>
              <a:rPr lang="en-US" sz="4000" dirty="0">
                <a:solidFill>
                  <a:schemeClr val="tx1"/>
                </a:solidFill>
                <a:latin typeface="Arial"/>
                <a:ea typeface="ヒラギノ角ゴ ProN W3" charset="-128"/>
                <a:cs typeface="Arial"/>
                <a:sym typeface="Gill Sans" charset="0"/>
              </a:rPr>
              <a:t>=21, </a:t>
            </a:r>
            <a:r>
              <a:rPr lang="en-US" sz="4000" i="1" dirty="0" smtClean="0">
                <a:solidFill>
                  <a:schemeClr val="tx1"/>
                </a:solidFill>
                <a:latin typeface="Arial"/>
                <a:ea typeface="ヒラギノ角ゴ ProN W3" charset="-128"/>
                <a:cs typeface="Arial"/>
                <a:sym typeface="Gill Sans" charset="0"/>
              </a:rPr>
              <a:t>SD</a:t>
            </a:r>
            <a:r>
              <a:rPr lang="en-US" sz="4000" dirty="0" smtClean="0">
                <a:solidFill>
                  <a:schemeClr val="tx1"/>
                </a:solidFill>
                <a:latin typeface="Arial"/>
                <a:ea typeface="ヒラギノ角ゴ ProN W3" charset="-128"/>
                <a:cs typeface="Arial"/>
                <a:sym typeface="Gill Sans" charset="0"/>
              </a:rPr>
              <a:t>=6.45) </a:t>
            </a:r>
            <a:r>
              <a:rPr lang="en-US" sz="4000" dirty="0">
                <a:solidFill>
                  <a:schemeClr val="tx1"/>
                </a:solidFill>
                <a:latin typeface="Arial"/>
                <a:ea typeface="ヒラギノ角ゴ ProN W3" charset="-128"/>
                <a:cs typeface="Arial"/>
                <a:sym typeface="Gill Sans" charset="0"/>
              </a:rPr>
              <a:t>from a medium-sized urban Catholic university in the northeast (see Table 1 for additional information)</a:t>
            </a:r>
          </a:p>
          <a:p>
            <a:pPr marL="128588" indent="-128588">
              <a:spcBef>
                <a:spcPts val="863"/>
              </a:spcBef>
              <a:defRPr/>
            </a:pPr>
            <a:r>
              <a:rPr lang="en-US" sz="4000" u="sng" dirty="0">
                <a:solidFill>
                  <a:schemeClr val="tx1"/>
                </a:solidFill>
                <a:latin typeface="Arial"/>
                <a:ea typeface="MS PGothic" pitchFamily="34" charset="-128"/>
                <a:cs typeface="Arial"/>
                <a:sym typeface="Trebuchet MS" pitchFamily="34" charset="0"/>
              </a:rPr>
              <a:t>Procedure</a:t>
            </a:r>
          </a:p>
          <a:p>
            <a:pPr marL="571500" indent="-571500">
              <a:spcBef>
                <a:spcPts val="863"/>
              </a:spcBef>
              <a:buFont typeface="Arial" pitchFamily="34" charset="0"/>
              <a:buChar char="•"/>
              <a:defRPr/>
            </a:pPr>
            <a:r>
              <a:rPr lang="en-US" sz="4000" dirty="0">
                <a:solidFill>
                  <a:schemeClr val="tx1"/>
                </a:solidFill>
                <a:latin typeface="Arial"/>
                <a:ea typeface="MS PGothic" pitchFamily="34" charset="-128"/>
                <a:cs typeface="Arial"/>
                <a:sym typeface="Trebuchet MS" pitchFamily="34" charset="0"/>
              </a:rPr>
              <a:t>Participants were recruited from undergraduate psychology courses as part of </a:t>
            </a:r>
            <a:r>
              <a:rPr lang="en-US" sz="4000" dirty="0">
                <a:solidFill>
                  <a:schemeClr val="tx1"/>
                </a:solidFill>
                <a:latin typeface="Arial"/>
                <a:ea typeface="ヒラギノ角ゴ ProN W3" pitchFamily="4" charset="-128"/>
                <a:cs typeface="Arial"/>
                <a:sym typeface="Gill Sans" pitchFamily="4" charset="0"/>
              </a:rPr>
              <a:t>longitudinal study examining several variables related to well-being over the course of an academic </a:t>
            </a:r>
            <a:r>
              <a:rPr lang="en-US" sz="4000" dirty="0" smtClean="0">
                <a:solidFill>
                  <a:schemeClr val="tx1"/>
                </a:solidFill>
                <a:latin typeface="Arial"/>
                <a:ea typeface="ヒラギノ角ゴ ProN W3" pitchFamily="4" charset="-128"/>
                <a:cs typeface="Arial"/>
                <a:sym typeface="Gill Sans" pitchFamily="4" charset="0"/>
              </a:rPr>
              <a:t>year</a:t>
            </a:r>
            <a:r>
              <a:rPr lang="en-US" sz="4000" dirty="0" smtClean="0">
                <a:solidFill>
                  <a:schemeClr val="tx1"/>
                </a:solidFill>
                <a:latin typeface="Arial"/>
                <a:ea typeface="MS PGothic" pitchFamily="34" charset="-128"/>
                <a:cs typeface="Arial"/>
                <a:sym typeface="Trebuchet MS" pitchFamily="34" charset="0"/>
              </a:rPr>
              <a:t>.  Data </a:t>
            </a:r>
            <a:r>
              <a:rPr lang="en-US" sz="4000" dirty="0">
                <a:solidFill>
                  <a:schemeClr val="tx1"/>
                </a:solidFill>
                <a:latin typeface="Arial"/>
                <a:ea typeface="MS PGothic" pitchFamily="34" charset="-128"/>
                <a:cs typeface="Arial"/>
                <a:sym typeface="Trebuchet MS" pitchFamily="34" charset="0"/>
              </a:rPr>
              <a:t>from the first time point only was used in the present study.  P</a:t>
            </a:r>
            <a:r>
              <a:rPr lang="en-US" sz="4000" dirty="0">
                <a:solidFill>
                  <a:schemeClr val="tx1"/>
                </a:solidFill>
                <a:latin typeface="Arial"/>
                <a:ea typeface="ヒラギノ角ゴ ProN W3" charset="-128"/>
                <a:cs typeface="Arial"/>
                <a:sym typeface="Gill Sans" charset="0"/>
              </a:rPr>
              <a:t>articipants received extra credit </a:t>
            </a:r>
            <a:r>
              <a:rPr lang="en-US" sz="4000" dirty="0" smtClean="0">
                <a:solidFill>
                  <a:schemeClr val="tx1"/>
                </a:solidFill>
                <a:latin typeface="Arial"/>
                <a:ea typeface="ヒラギノ角ゴ ProN W3" charset="-128"/>
                <a:cs typeface="Arial"/>
                <a:sym typeface="Gill Sans" charset="0"/>
              </a:rPr>
              <a:t>for </a:t>
            </a:r>
            <a:r>
              <a:rPr lang="en-US" sz="4000" dirty="0">
                <a:solidFill>
                  <a:schemeClr val="tx1"/>
                </a:solidFill>
                <a:latin typeface="Arial"/>
                <a:ea typeface="ヒラギノ角ゴ ProN W3" charset="-128"/>
                <a:cs typeface="Arial"/>
                <a:sym typeface="Gill Sans" charset="0"/>
              </a:rPr>
              <a:t>study participation.</a:t>
            </a:r>
          </a:p>
          <a:p>
            <a:pPr marL="128588" indent="-128588">
              <a:spcBef>
                <a:spcPts val="863"/>
              </a:spcBef>
              <a:defRPr/>
            </a:pPr>
            <a:endParaRPr lang="en-US" sz="4000" dirty="0">
              <a:solidFill>
                <a:schemeClr val="tx1"/>
              </a:solidFill>
              <a:latin typeface="Trebuchet MS" pitchFamily="34" charset="0"/>
              <a:ea typeface="MS PGothic" pitchFamily="34" charset="-128"/>
              <a:cs typeface="+mn-cs"/>
              <a:sym typeface="Trebuchet MS" pitchFamily="34" charset="0"/>
            </a:endParaRPr>
          </a:p>
          <a:p>
            <a:pPr marL="128588" indent="-128588">
              <a:spcBef>
                <a:spcPts val="863"/>
              </a:spcBef>
              <a:defRPr/>
            </a:pPr>
            <a:endParaRPr lang="en-US" sz="4000" dirty="0">
              <a:solidFill>
                <a:schemeClr val="tx1"/>
              </a:solidFill>
              <a:latin typeface="Trebuchet MS" pitchFamily="34" charset="0"/>
              <a:ea typeface="MS PGothic" pitchFamily="34" charset="-128"/>
              <a:cs typeface="+mn-cs"/>
              <a:sym typeface="Trebuchet MS" pitchFamily="34" charset="0"/>
            </a:endParaRPr>
          </a:p>
        </p:txBody>
      </p:sp>
      <p:sp>
        <p:nvSpPr>
          <p:cNvPr id="14375" name="Rectangle 187"/>
          <p:cNvSpPr>
            <a:spLocks/>
          </p:cNvSpPr>
          <p:nvPr/>
        </p:nvSpPr>
        <p:spPr bwMode="auto">
          <a:xfrm>
            <a:off x="938213" y="7389813"/>
            <a:ext cx="16129000" cy="21272500"/>
          </a:xfrm>
          <a:prstGeom prst="rect">
            <a:avLst/>
          </a:prstGeom>
          <a:noFill/>
          <a:ln w="9525">
            <a:noFill/>
            <a:miter lim="800000"/>
            <a:headEnd/>
            <a:tailEnd/>
          </a:ln>
        </p:spPr>
        <p:txBody>
          <a:bodyPr lIns="254000" tIns="254000" rIns="254000" bIns="254000"/>
          <a:lstStyle/>
          <a:p>
            <a:pPr marL="128588" algn="just">
              <a:spcBef>
                <a:spcPts val="863"/>
              </a:spcBef>
            </a:pPr>
            <a:endParaRPr lang="en-US" sz="3200">
              <a:solidFill>
                <a:schemeClr val="tx1"/>
              </a:solidFill>
              <a:latin typeface="Trebuchet MS" pitchFamily="34" charset="0"/>
              <a:ea typeface="MS PGothic" pitchFamily="34" charset="-128"/>
              <a:cs typeface="ヒラギノ角ゴ ProN W3"/>
              <a:sym typeface="Trebuchet MS" pitchFamily="34" charset="0"/>
            </a:endParaRPr>
          </a:p>
        </p:txBody>
      </p:sp>
      <p:sp>
        <p:nvSpPr>
          <p:cNvPr id="14376" name="Rectangle 189"/>
          <p:cNvSpPr>
            <a:spLocks/>
          </p:cNvSpPr>
          <p:nvPr/>
        </p:nvSpPr>
        <p:spPr bwMode="auto">
          <a:xfrm>
            <a:off x="17670463" y="7454900"/>
            <a:ext cx="15925800" cy="10121900"/>
          </a:xfrm>
          <a:prstGeom prst="rect">
            <a:avLst/>
          </a:prstGeom>
          <a:noFill/>
          <a:ln w="9525">
            <a:noFill/>
            <a:miter lim="800000"/>
            <a:headEnd/>
            <a:tailEnd/>
          </a:ln>
        </p:spPr>
        <p:txBody>
          <a:bodyPr lIns="254000" tIns="254000" rIns="254000" bIns="254000"/>
          <a:lstStyle/>
          <a:p>
            <a:pPr>
              <a:spcBef>
                <a:spcPts val="638"/>
              </a:spcBef>
            </a:pPr>
            <a:endParaRPr lang="en-US" sz="3200">
              <a:solidFill>
                <a:schemeClr val="tx1"/>
              </a:solidFill>
              <a:latin typeface="Trebuchet MS" pitchFamily="34" charset="0"/>
              <a:ea typeface="MS PGothic" pitchFamily="34" charset="-128"/>
              <a:cs typeface="ヒラギノ角ゴ ProN W3"/>
              <a:sym typeface="Trebuchet MS" pitchFamily="34" charset="0"/>
            </a:endParaRPr>
          </a:p>
        </p:txBody>
      </p:sp>
      <p:sp>
        <p:nvSpPr>
          <p:cNvPr id="14377" name="Rectangle 813"/>
          <p:cNvSpPr>
            <a:spLocks/>
          </p:cNvSpPr>
          <p:nvPr/>
        </p:nvSpPr>
        <p:spPr bwMode="auto">
          <a:xfrm>
            <a:off x="34505900" y="23583900"/>
            <a:ext cx="15379700" cy="8534400"/>
          </a:xfrm>
          <a:prstGeom prst="rect">
            <a:avLst/>
          </a:prstGeom>
          <a:noFill/>
          <a:ln w="9525">
            <a:noFill/>
            <a:miter lim="800000"/>
            <a:headEnd/>
            <a:tailEnd/>
          </a:ln>
        </p:spPr>
        <p:txBody>
          <a:bodyPr lIns="0" tIns="0" rIns="0" bIns="0"/>
          <a:lstStyle/>
          <a:p>
            <a:endParaRPr lang="en-US" sz="3200">
              <a:solidFill>
                <a:schemeClr val="tx1"/>
              </a:solidFill>
              <a:latin typeface="Trebuchet MS" pitchFamily="34" charset="0"/>
              <a:ea typeface="MS PGothic" pitchFamily="34" charset="-128"/>
              <a:cs typeface="ヒラギノ角ゴ ProN W3"/>
              <a:sym typeface="Trebuchet MS" pitchFamily="34" charset="0"/>
            </a:endParaRPr>
          </a:p>
        </p:txBody>
      </p:sp>
      <p:pic>
        <p:nvPicPr>
          <p:cNvPr id="14378" name="Picture 184"/>
          <p:cNvPicPr>
            <a:picLocks noChangeAspect="1" noChangeArrowheads="1"/>
          </p:cNvPicPr>
          <p:nvPr/>
        </p:nvPicPr>
        <p:blipFill>
          <a:blip r:embed="rId7"/>
          <a:srcRect/>
          <a:stretch>
            <a:fillRect/>
          </a:stretch>
        </p:blipFill>
        <p:spPr bwMode="auto">
          <a:xfrm>
            <a:off x="41698863" y="2514600"/>
            <a:ext cx="9101137" cy="3127375"/>
          </a:xfrm>
          <a:prstGeom prst="rect">
            <a:avLst/>
          </a:prstGeom>
          <a:noFill/>
          <a:ln w="9525">
            <a:noFill/>
            <a:miter lim="800000"/>
            <a:headEnd/>
            <a:tailEnd/>
          </a:ln>
        </p:spPr>
      </p:pic>
      <p:sp>
        <p:nvSpPr>
          <p:cNvPr id="14379" name="Rectangle 186"/>
          <p:cNvSpPr>
            <a:spLocks/>
          </p:cNvSpPr>
          <p:nvPr/>
        </p:nvSpPr>
        <p:spPr bwMode="auto">
          <a:xfrm>
            <a:off x="1168400" y="7391400"/>
            <a:ext cx="15951200" cy="30937200"/>
          </a:xfrm>
          <a:prstGeom prst="rect">
            <a:avLst/>
          </a:prstGeom>
          <a:noFill/>
          <a:ln w="9525">
            <a:noFill/>
            <a:miter lim="800000"/>
            <a:headEnd/>
            <a:tailEnd/>
          </a:ln>
        </p:spPr>
        <p:txBody>
          <a:bodyPr lIns="254000" tIns="254000" rIns="254000" bIns="254000"/>
          <a:lstStyle/>
          <a:p>
            <a:pPr marL="571500" indent="-571500">
              <a:spcBef>
                <a:spcPts val="863"/>
              </a:spcBef>
              <a:buFont typeface="Arial" charset="0"/>
              <a:buChar char="•"/>
            </a:pPr>
            <a:r>
              <a:rPr lang="en-US" sz="4000" dirty="0">
                <a:solidFill>
                  <a:schemeClr val="tx1"/>
                </a:solidFill>
                <a:latin typeface="Arial" charset="0"/>
                <a:cs typeface="ヒラギノ角ゴ ProN W3"/>
              </a:rPr>
              <a:t>Self-compassion (SC) is a multidimensional construct that includes three facets, each represented by pairs of opposing elements: </a:t>
            </a:r>
          </a:p>
          <a:p>
            <a:pPr marL="1943100" lvl="3" indent="-571500">
              <a:spcBef>
                <a:spcPts val="863"/>
              </a:spcBef>
              <a:buFont typeface="Arial" charset="0"/>
              <a:buChar char="•"/>
            </a:pPr>
            <a:r>
              <a:rPr lang="en-US" sz="4000" dirty="0">
                <a:solidFill>
                  <a:schemeClr val="tx1"/>
                </a:solidFill>
                <a:latin typeface="Arial" charset="0"/>
                <a:cs typeface="ヒラギノ角ゴ ProN W3"/>
              </a:rPr>
              <a:t>Self-kindness and self-judgment; </a:t>
            </a:r>
          </a:p>
          <a:p>
            <a:pPr marL="1943100" lvl="3" indent="-571500">
              <a:spcBef>
                <a:spcPts val="863"/>
              </a:spcBef>
              <a:buFont typeface="Arial" charset="0"/>
              <a:buChar char="•"/>
            </a:pPr>
            <a:r>
              <a:rPr lang="en-US" sz="4000" dirty="0">
                <a:solidFill>
                  <a:schemeClr val="tx1"/>
                </a:solidFill>
                <a:latin typeface="Arial" charset="0"/>
                <a:cs typeface="ヒラギノ角ゴ ProN W3"/>
              </a:rPr>
              <a:t>Common humanity and isolation; and</a:t>
            </a:r>
          </a:p>
          <a:p>
            <a:pPr marL="1943100" lvl="3" indent="-571500">
              <a:spcBef>
                <a:spcPts val="863"/>
              </a:spcBef>
              <a:buFont typeface="Arial" charset="0"/>
              <a:buChar char="•"/>
            </a:pPr>
            <a:r>
              <a:rPr lang="en-US" sz="4000" dirty="0">
                <a:solidFill>
                  <a:schemeClr val="tx1"/>
                </a:solidFill>
                <a:latin typeface="Arial" charset="0"/>
                <a:cs typeface="ヒラギノ角ゴ ProN W3"/>
              </a:rPr>
              <a:t>Mindfulness and over-identification (Neff, 2003).</a:t>
            </a:r>
            <a:endParaRPr lang="en-US" sz="4000" dirty="0">
              <a:solidFill>
                <a:schemeClr val="tx1"/>
              </a:solidFill>
              <a:latin typeface="Arial" charset="0"/>
              <a:ea typeface="MS PGothic" pitchFamily="34" charset="-128"/>
              <a:cs typeface="ヒラギノ角ゴ ProN W3"/>
              <a:sym typeface="Trebuchet MS" pitchFamily="34" charset="0"/>
            </a:endParaRPr>
          </a:p>
          <a:p>
            <a:pPr marL="571500" indent="-571500">
              <a:spcBef>
                <a:spcPts val="863"/>
              </a:spcBef>
              <a:buFont typeface="Arial" charset="0"/>
              <a:buChar char="•"/>
            </a:pPr>
            <a:r>
              <a:rPr lang="en-US" sz="4000" dirty="0">
                <a:solidFill>
                  <a:schemeClr val="tx1"/>
                </a:solidFill>
                <a:latin typeface="Arial" charset="0"/>
                <a:ea typeface="MS PGothic" pitchFamily="34" charset="-128"/>
                <a:cs typeface="ヒラギノ角ゴ ProN W3"/>
                <a:sym typeface="Trebuchet MS" pitchFamily="34" charset="0"/>
              </a:rPr>
              <a:t>High SC is associated with a range of positive outcomes, whereas low SC is associated with depression, anxiety, rumination, and worry (Neff, 2003; Van Dam, 2011).</a:t>
            </a:r>
          </a:p>
          <a:p>
            <a:pPr marL="571500" indent="-571500">
              <a:spcBef>
                <a:spcPts val="863"/>
              </a:spcBef>
              <a:buFont typeface="Arial" charset="0"/>
              <a:buChar char="•"/>
            </a:pPr>
            <a:endParaRPr lang="en-US" sz="2000" dirty="0">
              <a:solidFill>
                <a:schemeClr val="tx1"/>
              </a:solidFill>
              <a:latin typeface="Arial" charset="0"/>
              <a:ea typeface="MS PGothic" pitchFamily="34" charset="-128"/>
              <a:cs typeface="ヒラギノ角ゴ ProN W3"/>
              <a:sym typeface="Trebuchet MS" pitchFamily="34" charset="0"/>
            </a:endParaRPr>
          </a:p>
          <a:p>
            <a:pPr marL="571500" indent="-571500">
              <a:spcBef>
                <a:spcPts val="863"/>
              </a:spcBef>
              <a:buFont typeface="Arial" charset="0"/>
              <a:buChar char="•"/>
            </a:pPr>
            <a:r>
              <a:rPr lang="en-US" sz="4000" dirty="0">
                <a:solidFill>
                  <a:schemeClr val="tx1"/>
                </a:solidFill>
                <a:latin typeface="Arial" charset="0"/>
                <a:ea typeface="MS PGothic" pitchFamily="34" charset="-128"/>
                <a:cs typeface="ヒラギノ角ゴ ProN W3"/>
                <a:sym typeface="Trebuchet MS" pitchFamily="34" charset="0"/>
              </a:rPr>
              <a:t>SC may be particularly relevant in social anxiety disorder (SAD), which is characterized by high levels of self-criticism and concern about social evaluation and rejection.</a:t>
            </a:r>
            <a:endParaRPr lang="en-US" sz="4000" dirty="0">
              <a:solidFill>
                <a:schemeClr val="tx1"/>
              </a:solidFill>
              <a:latin typeface="Arial" charset="0"/>
              <a:cs typeface="ヒラギノ角ゴ ProN W3"/>
            </a:endParaRPr>
          </a:p>
          <a:p>
            <a:pPr marL="1943100" lvl="3" indent="-571500">
              <a:spcBef>
                <a:spcPts val="863"/>
              </a:spcBef>
              <a:buFont typeface="Arial" charset="0"/>
              <a:buChar char="•"/>
            </a:pPr>
            <a:r>
              <a:rPr lang="en-US" sz="4000" dirty="0">
                <a:solidFill>
                  <a:schemeClr val="tx1"/>
                </a:solidFill>
                <a:latin typeface="Arial" charset="0"/>
                <a:ea typeface="MS PGothic" pitchFamily="34" charset="-128"/>
                <a:cs typeface="ヒラギノ角ゴ ProN W3"/>
                <a:sym typeface="Trebuchet MS" pitchFamily="34" charset="0"/>
              </a:rPr>
              <a:t>Individuals with SAD report less SC </a:t>
            </a:r>
            <a:r>
              <a:rPr lang="en-US" sz="4000" dirty="0" smtClean="0">
                <a:solidFill>
                  <a:schemeClr val="tx1"/>
                </a:solidFill>
                <a:latin typeface="Arial" charset="0"/>
                <a:ea typeface="MS PGothic" pitchFamily="34" charset="-128"/>
                <a:cs typeface="ヒラギノ角ゴ ProN W3"/>
                <a:sym typeface="Trebuchet MS" pitchFamily="34" charset="0"/>
              </a:rPr>
              <a:t>than </a:t>
            </a:r>
            <a:r>
              <a:rPr lang="en-US" sz="4000" dirty="0">
                <a:solidFill>
                  <a:schemeClr val="tx1"/>
                </a:solidFill>
                <a:latin typeface="Arial" charset="0"/>
                <a:ea typeface="MS PGothic" pitchFamily="34" charset="-128"/>
                <a:cs typeface="ヒラギノ角ゴ ProN W3"/>
                <a:sym typeface="Trebuchet MS" pitchFamily="34" charset="0"/>
              </a:rPr>
              <a:t>healthy controls, and among those with SAD, lower SC is associated with greater fear of evaluation (Werner et al., 2012).</a:t>
            </a:r>
          </a:p>
          <a:p>
            <a:pPr marL="1943100" lvl="3" indent="-571500">
              <a:spcBef>
                <a:spcPts val="863"/>
              </a:spcBef>
              <a:buFont typeface="Arial" charset="0"/>
              <a:buChar char="•"/>
            </a:pPr>
            <a:endParaRPr lang="en-US" sz="2000" dirty="0">
              <a:solidFill>
                <a:schemeClr val="tx1"/>
              </a:solidFill>
              <a:latin typeface="Arial" charset="0"/>
              <a:cs typeface="ヒラギノ角ゴ ProN W3"/>
            </a:endParaRPr>
          </a:p>
          <a:p>
            <a:pPr marL="571500" indent="-571500">
              <a:spcBef>
                <a:spcPts val="863"/>
              </a:spcBef>
              <a:buFont typeface="Arial" charset="0"/>
              <a:buChar char="•"/>
            </a:pPr>
            <a:r>
              <a:rPr lang="en-US" sz="4000" dirty="0">
                <a:solidFill>
                  <a:schemeClr val="tx1"/>
                </a:solidFill>
                <a:latin typeface="Arial" charset="0"/>
                <a:cs typeface="ヒラギノ角ゴ ProN W3"/>
              </a:rPr>
              <a:t>SAD has also been linked to shame, as the two are linked conceptually (Gilbert, 2010) and have been found to correlate highly (</a:t>
            </a:r>
            <a:r>
              <a:rPr lang="en-US" sz="4000" dirty="0">
                <a:solidFill>
                  <a:schemeClr val="tx1"/>
                </a:solidFill>
                <a:latin typeface="Arial" charset="0"/>
              </a:rPr>
              <a:t>Gilbert, 2000).</a:t>
            </a:r>
          </a:p>
          <a:p>
            <a:pPr marL="1943100" lvl="3" indent="-571500">
              <a:spcBef>
                <a:spcPts val="863"/>
              </a:spcBef>
              <a:buFont typeface="Arial" charset="0"/>
              <a:buChar char="•"/>
            </a:pPr>
            <a:r>
              <a:rPr lang="en-US" sz="4000" dirty="0">
                <a:solidFill>
                  <a:schemeClr val="tx1"/>
                </a:solidFill>
                <a:latin typeface="Arial" charset="0"/>
              </a:rPr>
              <a:t>Shame proneness has been found to predict SAD symptoms (Li, 2003), and decreasing shame proneness decreases SAD symptoms (Li, 2005).</a:t>
            </a:r>
          </a:p>
          <a:p>
            <a:pPr marL="571500" indent="-571500">
              <a:spcBef>
                <a:spcPts val="863"/>
              </a:spcBef>
              <a:buFont typeface="Arial" charset="0"/>
              <a:buChar char="•"/>
            </a:pPr>
            <a:endParaRPr lang="en-US" sz="2000" dirty="0">
              <a:solidFill>
                <a:schemeClr val="tx1"/>
              </a:solidFill>
              <a:latin typeface="Arial" charset="0"/>
            </a:endParaRPr>
          </a:p>
          <a:p>
            <a:pPr marL="571500" indent="-571500">
              <a:spcBef>
                <a:spcPts val="863"/>
              </a:spcBef>
              <a:buFont typeface="Arial" charset="0"/>
              <a:buChar char="•"/>
            </a:pPr>
            <a:r>
              <a:rPr lang="en-US" sz="4000" dirty="0">
                <a:solidFill>
                  <a:schemeClr val="tx1"/>
                </a:solidFill>
                <a:latin typeface="Arial" charset="0"/>
              </a:rPr>
              <a:t>Compassion-Focused Therapy (</a:t>
            </a:r>
            <a:r>
              <a:rPr lang="en-US" sz="4000" dirty="0" smtClean="0">
                <a:solidFill>
                  <a:schemeClr val="tx1"/>
                </a:solidFill>
                <a:latin typeface="Arial" charset="0"/>
              </a:rPr>
              <a:t>CFT; Gilbert, 2006) </a:t>
            </a:r>
            <a:r>
              <a:rPr lang="en-US" sz="4000" dirty="0">
                <a:solidFill>
                  <a:schemeClr val="tx1"/>
                </a:solidFill>
                <a:latin typeface="Arial" charset="0"/>
              </a:rPr>
              <a:t>suggests that shame is associated with the </a:t>
            </a:r>
            <a:r>
              <a:rPr lang="en-US" sz="4000" dirty="0" smtClean="0">
                <a:solidFill>
                  <a:schemeClr val="tx1"/>
                </a:solidFill>
                <a:latin typeface="Arial" charset="0"/>
              </a:rPr>
              <a:t>overactivity </a:t>
            </a:r>
            <a:r>
              <a:rPr lang="en-US" sz="4000" dirty="0">
                <a:solidFill>
                  <a:schemeClr val="tx1"/>
                </a:solidFill>
                <a:latin typeface="Arial" charset="0"/>
              </a:rPr>
              <a:t>of a threat protection system, which is under-modulated due to an underactive soothing system.</a:t>
            </a:r>
            <a:endParaRPr lang="en-US" sz="4000" dirty="0">
              <a:solidFill>
                <a:schemeClr val="tx1"/>
              </a:solidFill>
              <a:latin typeface="Arial" charset="0"/>
              <a:cs typeface="ヒラギノ角ゴ ProN W3"/>
            </a:endParaRPr>
          </a:p>
          <a:p>
            <a:pPr marL="1943100" lvl="3" indent="-571500">
              <a:spcBef>
                <a:spcPts val="863"/>
              </a:spcBef>
              <a:buFont typeface="Arial" charset="0"/>
              <a:buChar char="•"/>
            </a:pPr>
            <a:r>
              <a:rPr lang="en-US" sz="4000" dirty="0">
                <a:solidFill>
                  <a:schemeClr val="tx1"/>
                </a:solidFill>
                <a:latin typeface="Arial" charset="0"/>
                <a:cs typeface="ヒラギノ角ゴ ProN W3"/>
              </a:rPr>
              <a:t>CFT purports to decrease shame by activating the soothing system through the development of </a:t>
            </a:r>
            <a:r>
              <a:rPr lang="en-US" sz="4000" dirty="0" smtClean="0">
                <a:solidFill>
                  <a:schemeClr val="tx1"/>
                </a:solidFill>
                <a:latin typeface="Arial" charset="0"/>
                <a:cs typeface="ヒラギノ角ゴ ProN W3"/>
              </a:rPr>
              <a:t>compassion towards the self </a:t>
            </a:r>
            <a:r>
              <a:rPr lang="en-US" sz="4000" dirty="0">
                <a:solidFill>
                  <a:schemeClr val="tx1"/>
                </a:solidFill>
                <a:latin typeface="Arial" charset="0"/>
                <a:cs typeface="ヒラギノ角ゴ ProN W3"/>
              </a:rPr>
              <a:t>(Gilbert &amp; Proctor, 2006).</a:t>
            </a:r>
          </a:p>
          <a:p>
            <a:pPr marL="571500" indent="-571500">
              <a:spcBef>
                <a:spcPts val="863"/>
              </a:spcBef>
              <a:buFont typeface="Arial" charset="0"/>
              <a:buChar char="•"/>
            </a:pPr>
            <a:endParaRPr lang="en-US" sz="2000" dirty="0">
              <a:solidFill>
                <a:schemeClr val="tx1"/>
              </a:solidFill>
              <a:latin typeface="Arial" charset="0"/>
              <a:cs typeface="ヒラギノ角ゴ ProN W3"/>
            </a:endParaRPr>
          </a:p>
          <a:p>
            <a:pPr marL="571500" indent="-571500">
              <a:spcBef>
                <a:spcPts val="863"/>
              </a:spcBef>
              <a:buFont typeface="Arial" charset="0"/>
              <a:buChar char="•"/>
            </a:pPr>
            <a:r>
              <a:rPr lang="en-US" sz="4000" dirty="0">
                <a:solidFill>
                  <a:schemeClr val="tx1"/>
                </a:solidFill>
                <a:latin typeface="Arial" charset="0"/>
              </a:rPr>
              <a:t>Given that shame is implicated in SAD, it is therefore possible that SC may reduce SAD symptoms through the reduction of shame. </a:t>
            </a:r>
          </a:p>
          <a:p>
            <a:pPr marL="571500" indent="-571500">
              <a:spcBef>
                <a:spcPts val="863"/>
              </a:spcBef>
              <a:buFont typeface="Arial" charset="0"/>
              <a:buChar char="•"/>
            </a:pPr>
            <a:r>
              <a:rPr lang="en-US" sz="4000" dirty="0">
                <a:solidFill>
                  <a:schemeClr val="tx1"/>
                </a:solidFill>
                <a:latin typeface="Arial" charset="0"/>
                <a:cs typeface="ヒラギノ角ゴ ProN W3"/>
              </a:rPr>
              <a:t>The present study examines the relationships among SC, SAD symptoms, and shame.  It is hypothesized that shame mediates the relationship between SC and SAD symptoms</a:t>
            </a:r>
            <a:r>
              <a:rPr lang="en-US" sz="4000" dirty="0">
                <a:solidFill>
                  <a:schemeClr val="tx1"/>
                </a:solidFill>
                <a:latin typeface="Arial" charset="0"/>
              </a:rPr>
              <a:t>.  </a:t>
            </a:r>
            <a:r>
              <a:rPr lang="en-US" sz="4000" dirty="0" smtClean="0">
                <a:solidFill>
                  <a:schemeClr val="tx1"/>
                </a:solidFill>
                <a:latin typeface="Arial" charset="0"/>
              </a:rPr>
              <a:t>This </a:t>
            </a:r>
            <a:r>
              <a:rPr lang="en-US" sz="4000" dirty="0">
                <a:solidFill>
                  <a:schemeClr val="tx1"/>
                </a:solidFill>
                <a:latin typeface="Arial" charset="0"/>
              </a:rPr>
              <a:t>the first study to examine SC, shame, and SAD symptoms simultaneously.  </a:t>
            </a:r>
          </a:p>
          <a:p>
            <a:pPr marL="571500" indent="-571500">
              <a:spcBef>
                <a:spcPts val="863"/>
              </a:spcBef>
              <a:buFont typeface="Arial" charset="0"/>
              <a:buChar char="•"/>
            </a:pPr>
            <a:endParaRPr lang="en-US" sz="4000" dirty="0">
              <a:solidFill>
                <a:schemeClr val="tx1"/>
              </a:solidFill>
              <a:latin typeface="Arial" charset="0"/>
            </a:endParaRPr>
          </a:p>
          <a:p>
            <a:pPr marL="571500" indent="-571500">
              <a:spcBef>
                <a:spcPts val="863"/>
              </a:spcBef>
            </a:pPr>
            <a:endParaRPr lang="en-US" sz="4000" u="sng" dirty="0">
              <a:solidFill>
                <a:schemeClr val="tx1"/>
              </a:solidFill>
              <a:latin typeface="Trebuchet MS" pitchFamily="34" charset="0"/>
              <a:ea typeface="MS PGothic" pitchFamily="34" charset="-128"/>
              <a:cs typeface="ヒラギノ角ゴ ProN W3"/>
              <a:sym typeface="Trebuchet MS" pitchFamily="34" charset="0"/>
            </a:endParaRPr>
          </a:p>
        </p:txBody>
      </p:sp>
      <p:sp>
        <p:nvSpPr>
          <p:cNvPr id="14380" name="Rectangle 186"/>
          <p:cNvSpPr>
            <a:spLocks/>
          </p:cNvSpPr>
          <p:nvPr/>
        </p:nvSpPr>
        <p:spPr bwMode="auto">
          <a:xfrm>
            <a:off x="34315400" y="7467600"/>
            <a:ext cx="15951200" cy="9144000"/>
          </a:xfrm>
          <a:prstGeom prst="rect">
            <a:avLst/>
          </a:prstGeom>
          <a:noFill/>
          <a:ln w="9525">
            <a:noFill/>
            <a:miter lim="800000"/>
            <a:headEnd/>
            <a:tailEnd/>
          </a:ln>
        </p:spPr>
        <p:txBody>
          <a:bodyPr lIns="254000" tIns="254000" rIns="254000" bIns="254000"/>
          <a:lstStyle/>
          <a:p>
            <a:pPr marL="571500" indent="-571500">
              <a:spcBef>
                <a:spcPts val="863"/>
              </a:spcBef>
              <a:buFont typeface="Arial" charset="0"/>
              <a:buChar char="•"/>
            </a:pPr>
            <a:r>
              <a:rPr lang="en-US" sz="4000" dirty="0">
                <a:solidFill>
                  <a:schemeClr val="tx1"/>
                </a:solidFill>
                <a:latin typeface="Arial" charset="0"/>
              </a:rPr>
              <a:t>Data were analyzed using hierarchical regression analyses and bootstrapping mediational tests (Kenny, 2011).  </a:t>
            </a:r>
          </a:p>
          <a:p>
            <a:pPr marL="571500" indent="-571500">
              <a:spcBef>
                <a:spcPts val="863"/>
              </a:spcBef>
              <a:buFont typeface="Arial" charset="0"/>
              <a:buChar char="•"/>
            </a:pPr>
            <a:r>
              <a:rPr lang="en-US" sz="4000" dirty="0">
                <a:solidFill>
                  <a:schemeClr val="tx1"/>
                </a:solidFill>
                <a:latin typeface="Arial" charset="0"/>
              </a:rPr>
              <a:t>SC was a significant predictor of SAD symptoms (</a:t>
            </a:r>
            <a:r>
              <a:rPr lang="en-US" sz="4000" i="1" dirty="0">
                <a:solidFill>
                  <a:schemeClr val="tx1"/>
                </a:solidFill>
                <a:latin typeface="Arial" charset="0"/>
              </a:rPr>
              <a:t>β</a:t>
            </a:r>
            <a:r>
              <a:rPr lang="en-US" sz="4000" dirty="0">
                <a:solidFill>
                  <a:schemeClr val="tx1"/>
                </a:solidFill>
                <a:latin typeface="Arial" charset="0"/>
              </a:rPr>
              <a:t> = -.</a:t>
            </a:r>
            <a:r>
              <a:rPr lang="en-US" sz="4000" dirty="0" smtClean="0">
                <a:solidFill>
                  <a:schemeClr val="tx1"/>
                </a:solidFill>
                <a:latin typeface="Arial" charset="0"/>
              </a:rPr>
              <a:t>38,           </a:t>
            </a:r>
            <a:r>
              <a:rPr lang="en-US" sz="4000" i="1" dirty="0" smtClean="0">
                <a:solidFill>
                  <a:schemeClr val="tx1"/>
                </a:solidFill>
                <a:latin typeface="Arial" charset="0"/>
              </a:rPr>
              <a:t>p</a:t>
            </a:r>
            <a:r>
              <a:rPr lang="en-US" sz="4000" dirty="0" smtClean="0">
                <a:solidFill>
                  <a:schemeClr val="tx1"/>
                </a:solidFill>
                <a:latin typeface="Arial" charset="0"/>
              </a:rPr>
              <a:t> </a:t>
            </a:r>
            <a:r>
              <a:rPr lang="en-US" sz="4000" dirty="0">
                <a:solidFill>
                  <a:schemeClr val="tx1"/>
                </a:solidFill>
                <a:latin typeface="Arial" charset="0"/>
              </a:rPr>
              <a:t>&lt; .001) and of shame (</a:t>
            </a:r>
            <a:r>
              <a:rPr lang="en-US" sz="4000" i="1" dirty="0">
                <a:solidFill>
                  <a:schemeClr val="tx1"/>
                </a:solidFill>
                <a:latin typeface="Arial" charset="0"/>
              </a:rPr>
              <a:t>β</a:t>
            </a:r>
            <a:r>
              <a:rPr lang="en-US" sz="4000" dirty="0">
                <a:solidFill>
                  <a:schemeClr val="tx1"/>
                </a:solidFill>
                <a:latin typeface="Arial" charset="0"/>
              </a:rPr>
              <a:t> = -.</a:t>
            </a:r>
            <a:r>
              <a:rPr lang="en-US" sz="4000" dirty="0" smtClean="0">
                <a:solidFill>
                  <a:schemeClr val="tx1"/>
                </a:solidFill>
                <a:latin typeface="Arial" charset="0"/>
              </a:rPr>
              <a:t>50, </a:t>
            </a:r>
            <a:r>
              <a:rPr lang="en-US" sz="4000" i="1" dirty="0">
                <a:solidFill>
                  <a:schemeClr val="tx1"/>
                </a:solidFill>
                <a:latin typeface="Arial" charset="0"/>
              </a:rPr>
              <a:t>p</a:t>
            </a:r>
            <a:r>
              <a:rPr lang="en-US" sz="4000" dirty="0">
                <a:solidFill>
                  <a:schemeClr val="tx1"/>
                </a:solidFill>
                <a:latin typeface="Arial" charset="0"/>
              </a:rPr>
              <a:t> &lt; .001).</a:t>
            </a:r>
          </a:p>
          <a:p>
            <a:pPr marL="571500" indent="-571500">
              <a:spcBef>
                <a:spcPts val="863"/>
              </a:spcBef>
              <a:buFont typeface="Arial" charset="0"/>
              <a:buChar char="•"/>
            </a:pPr>
            <a:r>
              <a:rPr lang="en-US" sz="4000" dirty="0">
                <a:solidFill>
                  <a:schemeClr val="tx1"/>
                </a:solidFill>
                <a:latin typeface="Arial" charset="0"/>
              </a:rPr>
              <a:t>Shame significantly predicted SAD symptoms when controlling </a:t>
            </a:r>
            <a:r>
              <a:rPr lang="en-US" sz="4000" dirty="0" smtClean="0">
                <a:solidFill>
                  <a:schemeClr val="tx1"/>
                </a:solidFill>
                <a:latin typeface="Arial" charset="0"/>
              </a:rPr>
              <a:t> for </a:t>
            </a:r>
            <a:r>
              <a:rPr lang="en-US" sz="4000" dirty="0">
                <a:solidFill>
                  <a:schemeClr val="tx1"/>
                </a:solidFill>
                <a:latin typeface="Arial" charset="0"/>
              </a:rPr>
              <a:t>SC (</a:t>
            </a:r>
            <a:r>
              <a:rPr lang="en-US" sz="4000" i="1" dirty="0">
                <a:solidFill>
                  <a:schemeClr val="tx1"/>
                </a:solidFill>
                <a:latin typeface="Arial" charset="0"/>
              </a:rPr>
              <a:t>β</a:t>
            </a:r>
            <a:r>
              <a:rPr lang="en-US" sz="4000" dirty="0">
                <a:solidFill>
                  <a:schemeClr val="tx1"/>
                </a:solidFill>
                <a:latin typeface="Arial" charset="0"/>
              </a:rPr>
              <a:t> = .</a:t>
            </a:r>
            <a:r>
              <a:rPr lang="en-US" sz="4000" dirty="0" smtClean="0">
                <a:solidFill>
                  <a:schemeClr val="tx1"/>
                </a:solidFill>
                <a:latin typeface="Arial" charset="0"/>
              </a:rPr>
              <a:t>55, </a:t>
            </a:r>
            <a:r>
              <a:rPr lang="en-US" sz="4000" i="1" dirty="0">
                <a:solidFill>
                  <a:schemeClr val="tx1"/>
                </a:solidFill>
                <a:latin typeface="Arial" charset="0"/>
              </a:rPr>
              <a:t>p</a:t>
            </a:r>
            <a:r>
              <a:rPr lang="en-US" sz="4000" dirty="0">
                <a:solidFill>
                  <a:schemeClr val="tx1"/>
                </a:solidFill>
                <a:latin typeface="Arial" charset="0"/>
              </a:rPr>
              <a:t> &lt; .001).  </a:t>
            </a:r>
          </a:p>
          <a:p>
            <a:pPr marL="571500" indent="-571500">
              <a:spcBef>
                <a:spcPts val="863"/>
              </a:spcBef>
              <a:buFont typeface="Arial" charset="0"/>
              <a:buChar char="•"/>
            </a:pPr>
            <a:r>
              <a:rPr lang="en-US" sz="4000" dirty="0">
                <a:solidFill>
                  <a:schemeClr val="tx1"/>
                </a:solidFill>
                <a:latin typeface="Arial" charset="0"/>
              </a:rPr>
              <a:t>The direct effect from SC to SAD symptoms was -2.55 (</a:t>
            </a:r>
            <a:r>
              <a:rPr lang="en-US" sz="4000" i="1" dirty="0">
                <a:solidFill>
                  <a:schemeClr val="tx1"/>
                </a:solidFill>
                <a:latin typeface="Arial" charset="0"/>
              </a:rPr>
              <a:t>β</a:t>
            </a:r>
            <a:r>
              <a:rPr lang="en-US" sz="4000" dirty="0">
                <a:solidFill>
                  <a:schemeClr val="tx1"/>
                </a:solidFill>
                <a:latin typeface="Arial" charset="0"/>
              </a:rPr>
              <a:t> = </a:t>
            </a:r>
            <a:r>
              <a:rPr lang="en-US" sz="4000" dirty="0" smtClean="0">
                <a:solidFill>
                  <a:schemeClr val="tx1"/>
                </a:solidFill>
                <a:latin typeface="Arial" charset="0"/>
              </a:rPr>
              <a:t>-.10,  </a:t>
            </a:r>
            <a:r>
              <a:rPr lang="en-US" sz="4000" i="1" dirty="0">
                <a:solidFill>
                  <a:schemeClr val="tx1"/>
                </a:solidFill>
                <a:latin typeface="Arial" charset="0"/>
              </a:rPr>
              <a:t>p</a:t>
            </a:r>
            <a:r>
              <a:rPr lang="en-US" sz="4000" dirty="0">
                <a:solidFill>
                  <a:schemeClr val="tx1"/>
                </a:solidFill>
                <a:latin typeface="Arial" charset="0"/>
              </a:rPr>
              <a:t> = .188).  </a:t>
            </a:r>
          </a:p>
          <a:p>
            <a:pPr marL="571500" indent="-571500">
              <a:spcBef>
                <a:spcPts val="863"/>
              </a:spcBef>
              <a:buFont typeface="Arial" charset="0"/>
              <a:buChar char="•"/>
            </a:pPr>
            <a:r>
              <a:rPr lang="en-US" sz="4000" dirty="0">
                <a:solidFill>
                  <a:schemeClr val="tx1"/>
                </a:solidFill>
                <a:latin typeface="Arial" charset="0"/>
              </a:rPr>
              <a:t>Results of bootstrapping analyses indicated that shame partially mediated the relationship between SC and SAD symptoms </a:t>
            </a:r>
            <a:r>
              <a:rPr lang="en-US" sz="4000" dirty="0" smtClean="0">
                <a:solidFill>
                  <a:schemeClr val="tx1"/>
                </a:solidFill>
                <a:latin typeface="Arial" charset="0"/>
              </a:rPr>
              <a:t>        (</a:t>
            </a:r>
            <a:r>
              <a:rPr lang="en-US" sz="4000" i="1" dirty="0">
                <a:solidFill>
                  <a:schemeClr val="tx1"/>
                </a:solidFill>
                <a:latin typeface="Arial" charset="0"/>
              </a:rPr>
              <a:t>z </a:t>
            </a:r>
            <a:r>
              <a:rPr lang="en-US" sz="4000" dirty="0" smtClean="0">
                <a:solidFill>
                  <a:schemeClr val="tx1"/>
                </a:solidFill>
                <a:latin typeface="Arial" charset="0"/>
              </a:rPr>
              <a:t>= -5.1</a:t>
            </a:r>
            <a:r>
              <a:rPr lang="en-US" sz="4000" dirty="0">
                <a:solidFill>
                  <a:schemeClr val="tx1"/>
                </a:solidFill>
                <a:latin typeface="Arial" charset="0"/>
              </a:rPr>
              <a:t>75</a:t>
            </a:r>
            <a:r>
              <a:rPr lang="en-US" sz="4000" dirty="0" smtClean="0">
                <a:solidFill>
                  <a:schemeClr val="tx1"/>
                </a:solidFill>
                <a:latin typeface="Arial" charset="0"/>
              </a:rPr>
              <a:t>, </a:t>
            </a:r>
            <a:r>
              <a:rPr lang="en-US" sz="4000" i="1" dirty="0">
                <a:solidFill>
                  <a:schemeClr val="tx1"/>
                </a:solidFill>
                <a:latin typeface="Arial" charset="0"/>
              </a:rPr>
              <a:t>p</a:t>
            </a:r>
            <a:r>
              <a:rPr lang="en-US" sz="4000" dirty="0">
                <a:solidFill>
                  <a:schemeClr val="tx1"/>
                </a:solidFill>
                <a:latin typeface="Arial" charset="0"/>
              </a:rPr>
              <a:t> &lt; .001).</a:t>
            </a:r>
          </a:p>
          <a:p>
            <a:pPr marL="571500" indent="-571500">
              <a:spcBef>
                <a:spcPts val="863"/>
              </a:spcBef>
            </a:pPr>
            <a:endParaRPr lang="en-US" sz="4000" dirty="0">
              <a:cs typeface="ヒラギノ角ゴ ProN W3"/>
            </a:endParaRPr>
          </a:p>
        </p:txBody>
      </p:sp>
      <p:sp>
        <p:nvSpPr>
          <p:cNvPr id="3117" name="Rectangle 186"/>
          <p:cNvSpPr>
            <a:spLocks/>
          </p:cNvSpPr>
          <p:nvPr/>
        </p:nvSpPr>
        <p:spPr bwMode="auto">
          <a:xfrm>
            <a:off x="34315400" y="16992600"/>
            <a:ext cx="15809913" cy="10591800"/>
          </a:xfrm>
          <a:prstGeom prst="rect">
            <a:avLst/>
          </a:prstGeom>
          <a:noFill/>
          <a:ln>
            <a:noFill/>
          </a:ln>
          <a:extLst/>
        </p:spPr>
        <p:txBody>
          <a:bodyPr lIns="254000" tIns="254000" rIns="254000" bIns="254000"/>
          <a:lstStyle/>
          <a:p>
            <a:pPr marL="571500" indent="-571500">
              <a:spcBef>
                <a:spcPts val="863"/>
              </a:spcBef>
              <a:buFont typeface="Arial" pitchFamily="34" charset="0"/>
              <a:buChar char="•"/>
              <a:defRPr/>
            </a:pPr>
            <a:r>
              <a:rPr lang="en-US" sz="4000" dirty="0">
                <a:solidFill>
                  <a:schemeClr val="tx1"/>
                </a:solidFill>
                <a:latin typeface="Arial"/>
                <a:ea typeface="ヒラギノ角ゴ ProN W3" pitchFamily="4" charset="-128"/>
                <a:cs typeface="Arial"/>
                <a:sym typeface="Gill Sans" pitchFamily="4" charset="0"/>
              </a:rPr>
              <a:t>As expected, lower levels of SC were found to predict higher levels of SAD symptoms.  Lower levels of SC were also associated with higher levels of shame, and higher levels of shame were associated with higher levels of SAD symptoms.</a:t>
            </a:r>
          </a:p>
          <a:p>
            <a:pPr marL="571500" indent="-571500">
              <a:spcBef>
                <a:spcPts val="863"/>
              </a:spcBef>
              <a:buFont typeface="Arial" pitchFamily="34" charset="0"/>
              <a:buChar char="•"/>
              <a:defRPr/>
            </a:pPr>
            <a:r>
              <a:rPr lang="en-US" sz="4000" dirty="0">
                <a:solidFill>
                  <a:schemeClr val="tx1"/>
                </a:solidFill>
                <a:latin typeface="Arial"/>
                <a:ea typeface="ヒラギノ角ゴ ProN W3" pitchFamily="4" charset="-128"/>
                <a:cs typeface="Arial"/>
                <a:sym typeface="Gill Sans" pitchFamily="4" charset="0"/>
              </a:rPr>
              <a:t>Shame was found to partially mediate the relationship between SC and SAD symptoms.  </a:t>
            </a:r>
          </a:p>
          <a:p>
            <a:pPr marL="571500" indent="-571500">
              <a:spcBef>
                <a:spcPts val="863"/>
              </a:spcBef>
              <a:buFont typeface="Arial" pitchFamily="34" charset="0"/>
              <a:buChar char="•"/>
              <a:defRPr/>
            </a:pPr>
            <a:r>
              <a:rPr lang="en-US" sz="4000" dirty="0">
                <a:solidFill>
                  <a:schemeClr val="tx1"/>
                </a:solidFill>
                <a:latin typeface="Arial"/>
                <a:ea typeface="ヒラギノ角ゴ ProN W3" pitchFamily="4" charset="-128"/>
                <a:cs typeface="Arial"/>
                <a:sym typeface="Gill Sans" pitchFamily="4" charset="0"/>
              </a:rPr>
              <a:t>These findings suggest that the reduction of shame may represent one mechanism by which increases in SC decrease anxiety evoked by social situations.  </a:t>
            </a:r>
          </a:p>
          <a:p>
            <a:pPr marL="571500" indent="-571500">
              <a:spcBef>
                <a:spcPts val="863"/>
              </a:spcBef>
              <a:buFont typeface="Arial" pitchFamily="34" charset="0"/>
              <a:buChar char="•"/>
              <a:defRPr/>
            </a:pPr>
            <a:r>
              <a:rPr lang="en-US" sz="4000" dirty="0">
                <a:solidFill>
                  <a:schemeClr val="tx1"/>
                </a:solidFill>
                <a:latin typeface="Arial"/>
                <a:ea typeface="ヒラギノ角ゴ ProN W3" pitchFamily="4" charset="-128"/>
                <a:cs typeface="Arial"/>
                <a:sym typeface="Gill Sans" pitchFamily="4" charset="0"/>
              </a:rPr>
              <a:t>Therapies seek to increase SC may be well-positioned to treat SAD via the reduction of shame.  </a:t>
            </a:r>
          </a:p>
          <a:p>
            <a:pPr marL="1028700" lvl="1" indent="-571500">
              <a:spcBef>
                <a:spcPts val="863"/>
              </a:spcBef>
              <a:buFont typeface="Arial" pitchFamily="34" charset="0"/>
              <a:buChar char="•"/>
              <a:defRPr/>
            </a:pPr>
            <a:r>
              <a:rPr lang="en-US" sz="4000" dirty="0">
                <a:solidFill>
                  <a:schemeClr val="tx1"/>
                </a:solidFill>
                <a:latin typeface="Arial"/>
                <a:ea typeface="ヒラギノ角ゴ ProN W3" pitchFamily="4" charset="-128"/>
                <a:cs typeface="Arial"/>
                <a:sym typeface="Gill Sans" pitchFamily="4" charset="0"/>
              </a:rPr>
              <a:t>Such therapies include CFT as well as </a:t>
            </a:r>
            <a:r>
              <a:rPr lang="en-US" sz="4000" dirty="0" smtClean="0">
                <a:solidFill>
                  <a:schemeClr val="tx1"/>
                </a:solidFill>
                <a:latin typeface="Arial"/>
                <a:ea typeface="ヒラギノ角ゴ ProN W3" pitchFamily="4" charset="-128"/>
                <a:cs typeface="Arial"/>
                <a:sym typeface="Gill Sans" pitchFamily="4" charset="0"/>
              </a:rPr>
              <a:t>ACT (Hayes, </a:t>
            </a:r>
            <a:r>
              <a:rPr lang="en-US" sz="4000" dirty="0" err="1" smtClean="0">
                <a:solidFill>
                  <a:schemeClr val="tx1"/>
                </a:solidFill>
                <a:latin typeface="Arial"/>
                <a:ea typeface="ヒラギノ角ゴ ProN W3" pitchFamily="4" charset="-128"/>
                <a:cs typeface="Arial"/>
                <a:sym typeface="Gill Sans" pitchFamily="4" charset="0"/>
              </a:rPr>
              <a:t>Strosahl</a:t>
            </a:r>
            <a:r>
              <a:rPr lang="en-US" sz="4000" dirty="0" smtClean="0">
                <a:solidFill>
                  <a:schemeClr val="tx1"/>
                </a:solidFill>
                <a:latin typeface="Arial"/>
                <a:ea typeface="ヒラギノ角ゴ ProN W3" pitchFamily="4" charset="-128"/>
                <a:cs typeface="Arial"/>
                <a:sym typeface="Gill Sans" pitchFamily="4" charset="0"/>
              </a:rPr>
              <a:t> &amp; Wilson, 2012), </a:t>
            </a:r>
            <a:r>
              <a:rPr lang="en-US" sz="4000" dirty="0">
                <a:solidFill>
                  <a:schemeClr val="tx1"/>
                </a:solidFill>
                <a:latin typeface="Arial"/>
                <a:ea typeface="ヒラギノ角ゴ ProN W3" pitchFamily="4" charset="-128"/>
                <a:cs typeface="Arial"/>
                <a:sym typeface="Gill Sans" pitchFamily="4" charset="0"/>
              </a:rPr>
              <a:t>which may influence SC and shame through processes such as acceptance and flexible perspective-taking (e.g. </a:t>
            </a:r>
            <a:r>
              <a:rPr lang="en-US" sz="4000" dirty="0" err="1">
                <a:solidFill>
                  <a:schemeClr val="tx1"/>
                </a:solidFill>
                <a:latin typeface="Arial"/>
                <a:ea typeface="ヒラギノ角ゴ ProN W3" pitchFamily="4" charset="-128"/>
                <a:cs typeface="Arial"/>
                <a:sym typeface="Gill Sans" pitchFamily="4" charset="0"/>
              </a:rPr>
              <a:t>Luoma</a:t>
            </a:r>
            <a:r>
              <a:rPr lang="en-US" sz="4000" dirty="0">
                <a:solidFill>
                  <a:schemeClr val="tx1"/>
                </a:solidFill>
                <a:latin typeface="Arial"/>
                <a:ea typeface="ヒラギノ角ゴ ProN W3" pitchFamily="4" charset="-128"/>
                <a:cs typeface="Arial"/>
                <a:sym typeface="Gill Sans" pitchFamily="4" charset="0"/>
              </a:rPr>
              <a:t>, </a:t>
            </a:r>
            <a:r>
              <a:rPr lang="en-US" sz="4000" dirty="0" err="1">
                <a:solidFill>
                  <a:schemeClr val="tx1"/>
                </a:solidFill>
                <a:latin typeface="Arial"/>
                <a:ea typeface="ヒラギノ角ゴ ProN W3" pitchFamily="4" charset="-128"/>
                <a:cs typeface="Arial"/>
                <a:sym typeface="Gill Sans" pitchFamily="4" charset="0"/>
              </a:rPr>
              <a:t>Kohlenberg</a:t>
            </a:r>
            <a:r>
              <a:rPr lang="en-US" sz="4000" dirty="0">
                <a:solidFill>
                  <a:schemeClr val="tx1"/>
                </a:solidFill>
                <a:latin typeface="Arial"/>
                <a:ea typeface="ヒラギノ角ゴ ProN W3" pitchFamily="4" charset="-128"/>
                <a:cs typeface="Arial"/>
                <a:sym typeface="Gill Sans" pitchFamily="4" charset="0"/>
              </a:rPr>
              <a:t>, Hayes &amp; Fletcher, 2012).</a:t>
            </a:r>
          </a:p>
          <a:p>
            <a:pPr>
              <a:spcBef>
                <a:spcPts val="863"/>
              </a:spcBef>
              <a:defRPr/>
            </a:pPr>
            <a:endParaRPr lang="en-US" sz="4000" dirty="0">
              <a:latin typeface="Arial"/>
              <a:ea typeface="ヒラギノ角ゴ ProN W3" pitchFamily="4" charset="-128"/>
              <a:cs typeface="Arial"/>
              <a:sym typeface="Gill Sans" pitchFamily="4" charset="0"/>
            </a:endParaRPr>
          </a:p>
        </p:txBody>
      </p:sp>
      <p:sp>
        <p:nvSpPr>
          <p:cNvPr id="3118" name="Rectangle 186"/>
          <p:cNvSpPr>
            <a:spLocks/>
          </p:cNvSpPr>
          <p:nvPr/>
        </p:nvSpPr>
        <p:spPr bwMode="auto">
          <a:xfrm>
            <a:off x="34315400" y="29108400"/>
            <a:ext cx="15951200" cy="9982200"/>
          </a:xfrm>
          <a:prstGeom prst="rect">
            <a:avLst/>
          </a:prstGeom>
          <a:noFill/>
          <a:ln>
            <a:noFill/>
          </a:ln>
          <a:extLst/>
        </p:spPr>
        <p:txBody>
          <a:bodyPr lIns="254000" tIns="254000" rIns="254000" bIns="254000"/>
          <a:lstStyle/>
          <a:p>
            <a:pPr marL="128588" indent="-128588">
              <a:spcBef>
                <a:spcPts val="863"/>
              </a:spcBef>
              <a:defRPr/>
            </a:pPr>
            <a:r>
              <a:rPr lang="en-US" sz="4000" u="sng" dirty="0">
                <a:solidFill>
                  <a:schemeClr val="tx1"/>
                </a:solidFill>
                <a:latin typeface="Arial"/>
                <a:ea typeface="ヒラギノ角ゴ ProN W3" charset="-128"/>
                <a:cs typeface="Arial"/>
                <a:sym typeface="Gill Sans" charset="0"/>
              </a:rPr>
              <a:t>Limitations:</a:t>
            </a:r>
          </a:p>
          <a:p>
            <a:pPr marL="576072" indent="-576072">
              <a:spcBef>
                <a:spcPts val="863"/>
              </a:spcBef>
              <a:buFont typeface="Arial" pitchFamily="34" charset="0"/>
              <a:buChar char="•"/>
              <a:defRPr/>
            </a:pPr>
            <a:r>
              <a:rPr lang="en-US" sz="4000" dirty="0">
                <a:solidFill>
                  <a:schemeClr val="tx1"/>
                </a:solidFill>
                <a:latin typeface="Arial"/>
                <a:ea typeface="ヒラギノ角ゴ ProN W3" charset="-128"/>
                <a:cs typeface="Arial"/>
                <a:sym typeface="Gill Sans" charset="0"/>
              </a:rPr>
              <a:t>The conclusions of the study are limited by the lack of an experimental or longitudinal design.  </a:t>
            </a:r>
            <a:endParaRPr lang="en-US" sz="4000" dirty="0" smtClean="0">
              <a:solidFill>
                <a:schemeClr val="tx1"/>
              </a:solidFill>
              <a:latin typeface="Arial"/>
              <a:ea typeface="ヒラギノ角ゴ ProN W3" charset="-128"/>
              <a:cs typeface="Arial"/>
              <a:sym typeface="Gill Sans" charset="0"/>
            </a:endParaRPr>
          </a:p>
          <a:p>
            <a:pPr marL="576072" indent="-576072">
              <a:spcBef>
                <a:spcPts val="863"/>
              </a:spcBef>
              <a:buFont typeface="Arial" pitchFamily="34" charset="0"/>
              <a:buChar char="•"/>
              <a:defRPr/>
            </a:pPr>
            <a:r>
              <a:rPr lang="en-US" sz="4000" dirty="0" smtClean="0">
                <a:solidFill>
                  <a:schemeClr val="tx1"/>
                </a:solidFill>
                <a:latin typeface="Arial"/>
                <a:ea typeface="ヒラギノ角ゴ ProN W3" charset="-128"/>
                <a:cs typeface="Arial"/>
                <a:sym typeface="Gill Sans" charset="0"/>
              </a:rPr>
              <a:t>Additionally</a:t>
            </a:r>
            <a:r>
              <a:rPr lang="en-US" sz="4000" dirty="0">
                <a:solidFill>
                  <a:schemeClr val="tx1"/>
                </a:solidFill>
                <a:latin typeface="Arial"/>
                <a:ea typeface="ヒラギノ角ゴ ProN W3" charset="-128"/>
                <a:cs typeface="Arial"/>
                <a:sym typeface="Gill Sans" charset="0"/>
              </a:rPr>
              <a:t>, participants were drawn from an undergraduate student </a:t>
            </a:r>
            <a:r>
              <a:rPr lang="en-US" sz="4000" dirty="0" smtClean="0">
                <a:solidFill>
                  <a:schemeClr val="tx1"/>
                </a:solidFill>
                <a:latin typeface="Arial"/>
                <a:ea typeface="ヒラギノ角ゴ ProN W3" charset="-128"/>
                <a:cs typeface="Arial"/>
                <a:sym typeface="Gill Sans" charset="0"/>
              </a:rPr>
              <a:t>population.  Mean scores for all measures are consistent with a non-clinical population. </a:t>
            </a:r>
            <a:endParaRPr lang="en-US" sz="4000" dirty="0">
              <a:solidFill>
                <a:schemeClr val="tx1"/>
              </a:solidFill>
              <a:latin typeface="Arial"/>
              <a:ea typeface="ヒラギノ角ゴ ProN W3" charset="-128"/>
              <a:cs typeface="Arial"/>
              <a:sym typeface="Gill Sans" charset="0"/>
            </a:endParaRPr>
          </a:p>
          <a:p>
            <a:pPr>
              <a:spcBef>
                <a:spcPts val="863"/>
              </a:spcBef>
              <a:defRPr/>
            </a:pPr>
            <a:endParaRPr lang="en-US" sz="2000" dirty="0">
              <a:solidFill>
                <a:schemeClr val="tx1"/>
              </a:solidFill>
              <a:latin typeface="Arial"/>
              <a:ea typeface="ヒラギノ角ゴ ProN W3" charset="-128"/>
              <a:cs typeface="Arial"/>
              <a:sym typeface="Gill Sans" charset="0"/>
            </a:endParaRPr>
          </a:p>
          <a:p>
            <a:pPr marL="128588" indent="-128588">
              <a:spcBef>
                <a:spcPts val="863"/>
              </a:spcBef>
              <a:defRPr/>
            </a:pPr>
            <a:r>
              <a:rPr lang="en-US" sz="4000" u="sng" dirty="0">
                <a:solidFill>
                  <a:schemeClr val="tx1"/>
                </a:solidFill>
                <a:latin typeface="Arial"/>
                <a:ea typeface="MS PGothic" pitchFamily="34" charset="-128"/>
                <a:cs typeface="Arial"/>
                <a:sym typeface="Trebuchet MS" pitchFamily="34" charset="0"/>
              </a:rPr>
              <a:t>Future Directions:</a:t>
            </a:r>
          </a:p>
          <a:p>
            <a:pPr marL="576072" indent="-576072">
              <a:spcBef>
                <a:spcPts val="863"/>
              </a:spcBef>
              <a:buFontTx/>
              <a:buChar char="•"/>
              <a:defRPr/>
            </a:pPr>
            <a:r>
              <a:rPr lang="en-US" sz="4000" dirty="0">
                <a:solidFill>
                  <a:schemeClr val="tx1"/>
                </a:solidFill>
                <a:latin typeface="Arial"/>
                <a:ea typeface="MS PGothic" charset="0"/>
                <a:cs typeface="Arial"/>
                <a:sym typeface="Trebuchet MS" charset="0"/>
              </a:rPr>
              <a:t>Future research should examine this model within a clinically socially anxious population.</a:t>
            </a:r>
          </a:p>
          <a:p>
            <a:pPr marL="576072" indent="-576072">
              <a:spcBef>
                <a:spcPts val="863"/>
              </a:spcBef>
              <a:buFont typeface="Arial" charset="0"/>
              <a:buChar char="•"/>
              <a:defRPr/>
            </a:pPr>
            <a:r>
              <a:rPr lang="en-US" sz="4000" dirty="0">
                <a:solidFill>
                  <a:schemeClr val="tx1"/>
                </a:solidFill>
                <a:latin typeface="Arial"/>
                <a:ea typeface="MS PGothic" charset="0"/>
                <a:cs typeface="Arial"/>
                <a:sym typeface="Trebuchet MS" charset="0"/>
              </a:rPr>
              <a:t>Further research should examine the effects of SC interventions upon shame and SAD </a:t>
            </a:r>
            <a:r>
              <a:rPr lang="en-US" sz="4000" dirty="0" smtClean="0">
                <a:solidFill>
                  <a:schemeClr val="tx1"/>
                </a:solidFill>
                <a:latin typeface="Arial"/>
                <a:ea typeface="MS PGothic" charset="0"/>
                <a:cs typeface="Arial"/>
                <a:sym typeface="Trebuchet MS" charset="0"/>
              </a:rPr>
              <a:t>symptoms. </a:t>
            </a:r>
            <a:endParaRPr lang="en-US" sz="4000" dirty="0" smtClean="0">
              <a:solidFill>
                <a:schemeClr val="tx1"/>
              </a:solidFill>
              <a:latin typeface="Arial"/>
              <a:ea typeface="MS PGothic" charset="0"/>
              <a:cs typeface="Arial"/>
              <a:sym typeface="Trebuchet MS" charset="0"/>
            </a:endParaRPr>
          </a:p>
          <a:p>
            <a:pPr>
              <a:spcBef>
                <a:spcPts val="863"/>
              </a:spcBef>
              <a:defRPr/>
            </a:pPr>
            <a:endParaRPr lang="en-US" sz="3200" strike="sngStrike" dirty="0">
              <a:solidFill>
                <a:schemeClr val="tx1"/>
              </a:solidFill>
              <a:latin typeface="Arial"/>
              <a:ea typeface="MS PGothic" charset="0"/>
              <a:cs typeface="Arial"/>
              <a:sym typeface="Trebuchet MS" charset="0"/>
            </a:endParaRPr>
          </a:p>
          <a:p>
            <a:pPr>
              <a:spcBef>
                <a:spcPts val="863"/>
              </a:spcBef>
              <a:defRPr/>
            </a:pPr>
            <a:r>
              <a:rPr lang="en-US" sz="4000" dirty="0" smtClean="0">
                <a:solidFill>
                  <a:schemeClr val="tx1"/>
                </a:solidFill>
                <a:latin typeface="Arial"/>
                <a:ea typeface="MS PGothic" charset="0"/>
                <a:cs typeface="Arial"/>
                <a:sym typeface="Trebuchet MS" charset="0"/>
              </a:rPr>
              <a:t>For more information or a copy of these results, contact Emily Winch (</a:t>
            </a:r>
            <a:r>
              <a:rPr lang="en-US" sz="4000" dirty="0" err="1" smtClean="0">
                <a:solidFill>
                  <a:schemeClr val="tx1"/>
                </a:solidFill>
                <a:latin typeface="Arial"/>
                <a:ea typeface="MS PGothic" charset="0"/>
                <a:cs typeface="Arial"/>
                <a:sym typeface="Trebuchet MS" charset="0"/>
              </a:rPr>
              <a:t>emily.j.winch@gmail.com</a:t>
            </a:r>
            <a:r>
              <a:rPr lang="en-US" sz="4000" dirty="0" smtClean="0">
                <a:solidFill>
                  <a:schemeClr val="tx1"/>
                </a:solidFill>
                <a:latin typeface="Arial"/>
                <a:ea typeface="MS PGothic" charset="0"/>
                <a:cs typeface="Arial"/>
                <a:sym typeface="Trebuchet MS" charset="0"/>
              </a:rPr>
              <a:t>).</a:t>
            </a:r>
            <a:endParaRPr lang="en-US" sz="4000" dirty="0">
              <a:solidFill>
                <a:schemeClr val="tx1"/>
              </a:solidFill>
              <a:latin typeface="Arial"/>
              <a:ea typeface="MS PGothic" charset="0"/>
              <a:cs typeface="Arial"/>
              <a:sym typeface="Trebuchet MS" charset="0"/>
            </a:endParaRPr>
          </a:p>
        </p:txBody>
      </p:sp>
      <p:sp>
        <p:nvSpPr>
          <p:cNvPr id="14383" name="Rectangle 188"/>
          <p:cNvSpPr>
            <a:spLocks/>
          </p:cNvSpPr>
          <p:nvPr/>
        </p:nvSpPr>
        <p:spPr bwMode="auto">
          <a:xfrm>
            <a:off x="17691100" y="6434138"/>
            <a:ext cx="15832138" cy="1036637"/>
          </a:xfrm>
          <a:prstGeom prst="rect">
            <a:avLst/>
          </a:prstGeom>
          <a:solidFill>
            <a:srgbClr val="2C3F71"/>
          </a:solidFill>
          <a:ln w="9525">
            <a:noFill/>
            <a:miter lim="800000"/>
            <a:headEnd/>
            <a:tailEnd/>
          </a:ln>
        </p:spPr>
        <p:txBody>
          <a:bodyPr lIns="101600" tIns="101600" rIns="101600" bIns="101600" anchor="ctr"/>
          <a:lstStyle/>
          <a:p>
            <a:pPr marL="1741488" indent="-1741488" algn="ctr">
              <a:spcBef>
                <a:spcPts val="1288"/>
              </a:spcBef>
            </a:pPr>
            <a:r>
              <a:rPr lang="en-US" sz="5400" b="1">
                <a:solidFill>
                  <a:srgbClr val="FFFFFF"/>
                </a:solidFill>
                <a:latin typeface="Lucida Grande"/>
                <a:ea typeface="MS PGothic" pitchFamily="34" charset="-128"/>
                <a:cs typeface="ヒラギノ角ゴ ProN W3"/>
                <a:sym typeface="Lucida Grande"/>
              </a:rPr>
              <a:t>METHODOLOGY, CONTINUED</a:t>
            </a:r>
          </a:p>
        </p:txBody>
      </p:sp>
      <p:sp>
        <p:nvSpPr>
          <p:cNvPr id="96" name="Rectangle 95"/>
          <p:cNvSpPr>
            <a:spLocks noChangeArrowheads="1"/>
          </p:cNvSpPr>
          <p:nvPr/>
        </p:nvSpPr>
        <p:spPr bwMode="auto">
          <a:xfrm>
            <a:off x="23571200" y="31165800"/>
            <a:ext cx="3962400" cy="2743200"/>
          </a:xfrm>
          <a:prstGeom prst="rect">
            <a:avLst/>
          </a:prstGeom>
          <a:gradFill rotWithShape="1">
            <a:gsLst>
              <a:gs pos="0">
                <a:srgbClr val="90FFDA"/>
              </a:gs>
              <a:gs pos="35001">
                <a:srgbClr val="B2FFE3"/>
              </a:gs>
              <a:gs pos="100000">
                <a:srgbClr val="E0FFF4"/>
              </a:gs>
            </a:gsLst>
            <a:lin ang="16200000" scaled="1"/>
          </a:gradFill>
          <a:ln w="50800">
            <a:solidFill>
              <a:schemeClr val="accent1"/>
            </a:solidFill>
            <a:miter lim="800000"/>
            <a:headEnd/>
            <a:tailEnd/>
          </a:ln>
          <a:effectLst>
            <a:outerShdw blurRad="63500" dist="20000" dir="5400000" rotWithShape="0">
              <a:srgbClr val="000000">
                <a:alpha val="37999"/>
              </a:srgbClr>
            </a:outerShdw>
          </a:effectLst>
        </p:spPr>
        <p:txBody>
          <a:bodyPr anchor="ctr"/>
          <a:lstStyle/>
          <a:p>
            <a:pPr algn="ctr">
              <a:defRPr/>
            </a:pPr>
            <a:r>
              <a:rPr lang="en-US" sz="4800" b="1" dirty="0">
                <a:latin typeface="Arial"/>
                <a:ea typeface="ヒラギノ角ゴ ProN W3" charset="0"/>
                <a:cs typeface="Arial"/>
                <a:sym typeface="Gill Sans" charset="0"/>
              </a:rPr>
              <a:t>Shame</a:t>
            </a:r>
          </a:p>
        </p:txBody>
      </p:sp>
      <p:sp>
        <p:nvSpPr>
          <p:cNvPr id="14385" name="TextBox 118"/>
          <p:cNvSpPr txBox="1">
            <a:spLocks noChangeArrowheads="1"/>
          </p:cNvSpPr>
          <p:nvPr/>
        </p:nvSpPr>
        <p:spPr bwMode="auto">
          <a:xfrm rot="1878400">
            <a:off x="27914600" y="32994600"/>
            <a:ext cx="4171950" cy="762000"/>
          </a:xfrm>
          <a:prstGeom prst="rect">
            <a:avLst/>
          </a:prstGeom>
          <a:noFill/>
          <a:ln w="9525">
            <a:noFill/>
            <a:miter lim="800000"/>
            <a:headEnd/>
            <a:tailEnd/>
          </a:ln>
        </p:spPr>
        <p:txBody>
          <a:bodyPr>
            <a:spAutoFit/>
          </a:bodyPr>
          <a:lstStyle/>
          <a:p>
            <a:pPr algn="ctr"/>
            <a:r>
              <a:rPr lang="en-US" sz="4400" b="1" dirty="0">
                <a:sym typeface="Symbol" pitchFamily="18" charset="2"/>
              </a:rPr>
              <a:t>.</a:t>
            </a:r>
            <a:r>
              <a:rPr lang="en-US" sz="4400" b="1" dirty="0" smtClean="0">
                <a:sym typeface="Symbol" pitchFamily="18" charset="2"/>
              </a:rPr>
              <a:t>55*</a:t>
            </a:r>
            <a:endParaRPr lang="en-US" sz="4400" b="1" dirty="0"/>
          </a:p>
        </p:txBody>
      </p:sp>
      <p:cxnSp>
        <p:nvCxnSpPr>
          <p:cNvPr id="116" name="Straight Arrow Connector 115"/>
          <p:cNvCxnSpPr>
            <a:cxnSpLocks noChangeShapeType="1"/>
          </p:cNvCxnSpPr>
          <p:nvPr/>
        </p:nvCxnSpPr>
        <p:spPr bwMode="auto">
          <a:xfrm>
            <a:off x="27914600" y="32842200"/>
            <a:ext cx="3657600" cy="2286000"/>
          </a:xfrm>
          <a:prstGeom prst="straightConnector1">
            <a:avLst/>
          </a:prstGeom>
          <a:noFill/>
          <a:ln w="101600">
            <a:solidFill>
              <a:srgbClr val="212D55"/>
            </a:solidFill>
            <a:round/>
            <a:headEnd/>
            <a:tailEnd type="arrow" w="med" len="med"/>
          </a:ln>
          <a:effectLst>
            <a:outerShdw blurRad="63500" dist="23000" dir="5400000" rotWithShape="0">
              <a:srgbClr val="000000">
                <a:alpha val="34998"/>
              </a:srgbClr>
            </a:outerShdw>
          </a:effectLst>
          <a:extLst/>
        </p:spPr>
      </p:cxnSp>
      <p:cxnSp>
        <p:nvCxnSpPr>
          <p:cNvPr id="118" name="Straight Arrow Connector 117"/>
          <p:cNvCxnSpPr>
            <a:cxnSpLocks noChangeShapeType="1"/>
          </p:cNvCxnSpPr>
          <p:nvPr/>
        </p:nvCxnSpPr>
        <p:spPr bwMode="auto">
          <a:xfrm>
            <a:off x="22199600" y="37414200"/>
            <a:ext cx="6705600" cy="0"/>
          </a:xfrm>
          <a:prstGeom prst="straightConnector1">
            <a:avLst/>
          </a:prstGeom>
          <a:noFill/>
          <a:ln w="101600">
            <a:solidFill>
              <a:srgbClr val="212D55"/>
            </a:solidFill>
            <a:round/>
            <a:headEnd/>
            <a:tailEnd type="arrow" w="med" len="med"/>
          </a:ln>
          <a:effectLst>
            <a:outerShdw blurRad="63500" dist="23000" dir="5400000" rotWithShape="0">
              <a:srgbClr val="000000">
                <a:alpha val="34998"/>
              </a:srgbClr>
            </a:outerShdw>
          </a:effectLst>
          <a:extLst/>
        </p:spPr>
      </p:cxnSp>
      <p:sp>
        <p:nvSpPr>
          <p:cNvPr id="14388" name="TextBox 110"/>
          <p:cNvSpPr txBox="1">
            <a:spLocks noChangeArrowheads="1"/>
          </p:cNvSpPr>
          <p:nvPr/>
        </p:nvSpPr>
        <p:spPr bwMode="auto">
          <a:xfrm>
            <a:off x="23647400" y="36423600"/>
            <a:ext cx="4171950" cy="762000"/>
          </a:xfrm>
          <a:prstGeom prst="rect">
            <a:avLst/>
          </a:prstGeom>
          <a:noFill/>
          <a:ln w="9525">
            <a:noFill/>
            <a:miter lim="800000"/>
            <a:headEnd/>
            <a:tailEnd/>
          </a:ln>
        </p:spPr>
        <p:txBody>
          <a:bodyPr>
            <a:spAutoFit/>
          </a:bodyPr>
          <a:lstStyle/>
          <a:p>
            <a:pPr algn="ctr"/>
            <a:r>
              <a:rPr lang="en-US" sz="4400" b="1" dirty="0" smtClean="0">
                <a:sym typeface="Symbol" pitchFamily="18" charset="2"/>
              </a:rPr>
              <a:t>-.10 </a:t>
            </a:r>
            <a:r>
              <a:rPr lang="en-US" sz="4400" b="1" dirty="0">
                <a:sym typeface="Symbol" pitchFamily="18" charset="2"/>
              </a:rPr>
              <a:t>(</a:t>
            </a:r>
            <a:r>
              <a:rPr lang="en-US" sz="4400" b="1" i="1" dirty="0">
                <a:sym typeface="Symbol" pitchFamily="18" charset="2"/>
              </a:rPr>
              <a:t>p</a:t>
            </a:r>
            <a:r>
              <a:rPr lang="en-US" sz="4400" b="1" dirty="0">
                <a:sym typeface="Symbol" pitchFamily="18" charset="2"/>
              </a:rPr>
              <a:t> = .188)</a:t>
            </a:r>
          </a:p>
        </p:txBody>
      </p:sp>
      <p:cxnSp>
        <p:nvCxnSpPr>
          <p:cNvPr id="121" name="Straight Arrow Connector 120"/>
          <p:cNvCxnSpPr>
            <a:cxnSpLocks noChangeShapeType="1"/>
          </p:cNvCxnSpPr>
          <p:nvPr/>
        </p:nvCxnSpPr>
        <p:spPr bwMode="auto">
          <a:xfrm flipV="1">
            <a:off x="19913600" y="32842200"/>
            <a:ext cx="3352800" cy="2257425"/>
          </a:xfrm>
          <a:prstGeom prst="straightConnector1">
            <a:avLst/>
          </a:prstGeom>
          <a:noFill/>
          <a:ln w="101600">
            <a:solidFill>
              <a:srgbClr val="212D55"/>
            </a:solidFill>
            <a:round/>
            <a:headEnd/>
            <a:tailEnd type="arrow" w="med" len="med"/>
          </a:ln>
          <a:effectLst>
            <a:outerShdw blurRad="63500" dist="23000" dir="5400000" rotWithShape="0">
              <a:srgbClr val="000000">
                <a:alpha val="34998"/>
              </a:srgbClr>
            </a:outerShdw>
          </a:effectLst>
          <a:extLst/>
        </p:spPr>
      </p:cxnSp>
      <p:sp>
        <p:nvSpPr>
          <p:cNvPr id="14390" name="TextBox 114"/>
          <p:cNvSpPr txBox="1">
            <a:spLocks noChangeArrowheads="1"/>
          </p:cNvSpPr>
          <p:nvPr/>
        </p:nvSpPr>
        <p:spPr bwMode="auto">
          <a:xfrm rot="-2055064">
            <a:off x="19072225" y="32918400"/>
            <a:ext cx="4171950" cy="762000"/>
          </a:xfrm>
          <a:prstGeom prst="rect">
            <a:avLst/>
          </a:prstGeom>
          <a:noFill/>
          <a:ln w="9525">
            <a:noFill/>
            <a:miter lim="800000"/>
            <a:headEnd/>
            <a:tailEnd/>
          </a:ln>
        </p:spPr>
        <p:txBody>
          <a:bodyPr>
            <a:spAutoFit/>
          </a:bodyPr>
          <a:lstStyle/>
          <a:p>
            <a:pPr algn="ctr"/>
            <a:r>
              <a:rPr lang="en-US" sz="4400" b="1" dirty="0">
                <a:sym typeface="Symbol" pitchFamily="18" charset="2"/>
              </a:rPr>
              <a:t>-.</a:t>
            </a:r>
            <a:r>
              <a:rPr lang="en-US" sz="4400" b="1" dirty="0" smtClean="0">
                <a:sym typeface="Symbol" pitchFamily="18" charset="2"/>
              </a:rPr>
              <a:t>50*</a:t>
            </a:r>
            <a:endParaRPr lang="en-US" sz="4400" b="1" dirty="0"/>
          </a:p>
        </p:txBody>
      </p:sp>
      <p:sp>
        <p:nvSpPr>
          <p:cNvPr id="75" name="Arc 74"/>
          <p:cNvSpPr/>
          <p:nvPr/>
        </p:nvSpPr>
        <p:spPr>
          <a:xfrm>
            <a:off x="22275800" y="35737800"/>
            <a:ext cx="6629400" cy="3006725"/>
          </a:xfrm>
          <a:prstGeom prst="arc">
            <a:avLst>
              <a:gd name="adj1" fmla="val 11024626"/>
              <a:gd name="adj2" fmla="val 21216059"/>
            </a:avLst>
          </a:prstGeom>
          <a:ln w="101600">
            <a:solidFill>
              <a:schemeClr val="accent5"/>
            </a:solidFill>
            <a:headEnd type="arrow"/>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2400" dirty="0">
              <a:sym typeface="Gill Sans" charset="0"/>
            </a:endParaRPr>
          </a:p>
        </p:txBody>
      </p:sp>
      <p:sp>
        <p:nvSpPr>
          <p:cNvPr id="14392" name="TextBox 110"/>
          <p:cNvSpPr txBox="1">
            <a:spLocks noChangeArrowheads="1"/>
          </p:cNvSpPr>
          <p:nvPr/>
        </p:nvSpPr>
        <p:spPr bwMode="auto">
          <a:xfrm>
            <a:off x="22809200" y="34137600"/>
            <a:ext cx="5638800" cy="1431925"/>
          </a:xfrm>
          <a:prstGeom prst="rect">
            <a:avLst/>
          </a:prstGeom>
          <a:noFill/>
          <a:ln w="9525">
            <a:noFill/>
            <a:miter lim="800000"/>
            <a:headEnd/>
            <a:tailEnd/>
          </a:ln>
        </p:spPr>
        <p:txBody>
          <a:bodyPr>
            <a:spAutoFit/>
          </a:bodyPr>
          <a:lstStyle/>
          <a:p>
            <a:pPr algn="ctr"/>
            <a:r>
              <a:rPr lang="en-US" sz="4400" b="1">
                <a:sym typeface="Symbol" pitchFamily="18" charset="2"/>
              </a:rPr>
              <a:t>Indirect Effect </a:t>
            </a:r>
          </a:p>
          <a:p>
            <a:pPr algn="ctr"/>
            <a:r>
              <a:rPr lang="en-US" sz="4400" b="1" i="1">
                <a:sym typeface="Symbol" pitchFamily="18" charset="2"/>
              </a:rPr>
              <a:t>z</a:t>
            </a:r>
            <a:r>
              <a:rPr lang="en-US" sz="4400" b="1">
                <a:sym typeface="Symbol" pitchFamily="18" charset="2"/>
              </a:rPr>
              <a:t> = -5.175*</a:t>
            </a:r>
            <a:endParaRPr lang="en-US" sz="4400" b="1"/>
          </a:p>
        </p:txBody>
      </p:sp>
      <p:graphicFrame>
        <p:nvGraphicFramePr>
          <p:cNvPr id="14468" name="Group 132"/>
          <p:cNvGraphicFramePr>
            <a:graphicFrameLocks noGrp="1"/>
          </p:cNvGraphicFramePr>
          <p:nvPr>
            <p:extLst>
              <p:ext uri="{D42A27DB-BD31-4B8C-83A1-F6EECF244321}">
                <p14:modId xmlns:p14="http://schemas.microsoft.com/office/powerpoint/2010/main" val="1234182434"/>
              </p:ext>
            </p:extLst>
          </p:nvPr>
        </p:nvGraphicFramePr>
        <p:xfrm>
          <a:off x="21590000" y="14325600"/>
          <a:ext cx="7697788" cy="7566770"/>
        </p:xfrm>
        <a:graphic>
          <a:graphicData uri="http://schemas.openxmlformats.org/drawingml/2006/table">
            <a:tbl>
              <a:tblPr/>
              <a:tblGrid>
                <a:gridCol w="4956175"/>
                <a:gridCol w="2741613"/>
              </a:tblGrid>
              <a:tr h="5969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tx1"/>
                          </a:solidFill>
                          <a:effectLst/>
                          <a:latin typeface="Arial" charset="0"/>
                          <a:ea typeface="Gill Sans"/>
                          <a:cs typeface="Arial" charset="0"/>
                          <a:sym typeface="Gill Sans"/>
                        </a:rPr>
                        <a:t>Table 1. Study Participants (</a:t>
                      </a:r>
                      <a:r>
                        <a:rPr kumimoji="0" lang="en-US" sz="3200" b="0" i="1" u="none" strike="noStrike" cap="none" normalizeH="0" baseline="0" dirty="0" smtClean="0">
                          <a:ln>
                            <a:noFill/>
                          </a:ln>
                          <a:solidFill>
                            <a:schemeClr val="tx1"/>
                          </a:solidFill>
                          <a:effectLst/>
                          <a:latin typeface="Arial" charset="0"/>
                          <a:ea typeface="Gill Sans"/>
                          <a:cs typeface="Arial" charset="0"/>
                          <a:sym typeface="Gill Sans"/>
                        </a:rPr>
                        <a:t>N</a:t>
                      </a:r>
                      <a:r>
                        <a:rPr kumimoji="0" lang="en-US" sz="3200" b="0" i="0" u="none" strike="noStrike" cap="none" normalizeH="0" baseline="0" dirty="0" smtClean="0">
                          <a:ln>
                            <a:noFill/>
                          </a:ln>
                          <a:solidFill>
                            <a:schemeClr val="tx1"/>
                          </a:solidFill>
                          <a:effectLst/>
                          <a:latin typeface="Arial" charset="0"/>
                          <a:ea typeface="Gill Sans"/>
                          <a:cs typeface="Arial" charset="0"/>
                          <a:sym typeface="Gill Sans"/>
                        </a:rPr>
                        <a:t>=150)</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r>
              <a:tr h="4445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smtClean="0">
                        <a:ln>
                          <a:noFill/>
                        </a:ln>
                        <a:solidFill>
                          <a:schemeClr val="tx1"/>
                        </a:solidFill>
                        <a:effectLst/>
                        <a:latin typeface="Arial" charset="0"/>
                        <a:ea typeface="Gill Sans"/>
                        <a:cs typeface="Arial" charset="0"/>
                        <a:sym typeface="Gill Sans"/>
                      </a:endParaRP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tx1"/>
                          </a:solidFill>
                          <a:effectLst/>
                          <a:latin typeface="Arial" charset="0"/>
                          <a:ea typeface="Gill Sans"/>
                          <a:cs typeface="Arial" charset="0"/>
                          <a:sym typeface="Gill Sans"/>
                        </a:rPr>
                        <a:t>Frequency</a:t>
                      </a:r>
                    </a:p>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1" u="none" strike="noStrike" cap="none" normalizeH="0" baseline="0" dirty="0" smtClean="0">
                          <a:ln>
                            <a:noFill/>
                          </a:ln>
                          <a:solidFill>
                            <a:schemeClr val="tx1"/>
                          </a:solidFill>
                          <a:effectLst/>
                          <a:latin typeface="Arial" charset="0"/>
                          <a:ea typeface="Gill Sans"/>
                          <a:cs typeface="Arial" charset="0"/>
                          <a:sym typeface="Gill Sans"/>
                        </a:rPr>
                        <a:t>n </a:t>
                      </a:r>
                      <a:r>
                        <a:rPr kumimoji="0" lang="en-US" sz="3200" b="0" i="0" u="none" strike="noStrike" cap="none" normalizeH="0" baseline="0" dirty="0" smtClean="0">
                          <a:ln>
                            <a:noFill/>
                          </a:ln>
                          <a:solidFill>
                            <a:schemeClr val="tx1"/>
                          </a:solidFill>
                          <a:effectLst/>
                          <a:latin typeface="Arial" charset="0"/>
                          <a:ea typeface="Gill Sans"/>
                          <a:cs typeface="Arial" charset="0"/>
                          <a:sym typeface="Gill Sans"/>
                        </a:rPr>
                        <a:t>(%)</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4445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n-US" sz="3200" b="1" i="0" u="none" strike="noStrike" cap="none" normalizeH="0" baseline="0" smtClean="0">
                          <a:ln>
                            <a:noFill/>
                          </a:ln>
                          <a:solidFill>
                            <a:schemeClr val="tx1"/>
                          </a:solidFill>
                          <a:effectLst/>
                          <a:latin typeface="Arial" charset="0"/>
                          <a:ea typeface="Gill Sans"/>
                          <a:cs typeface="Arial" charset="0"/>
                          <a:sym typeface="Gill Sans"/>
                        </a:rPr>
                        <a:t>Gender</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smtClean="0">
                        <a:ln>
                          <a:noFill/>
                        </a:ln>
                        <a:solidFill>
                          <a:schemeClr val="tx1"/>
                        </a:solidFill>
                        <a:effectLst/>
                        <a:latin typeface="Arial" charset="0"/>
                        <a:ea typeface="ヒラギノ角ゴ ProN W3"/>
                        <a:cs typeface="Arial" charset="0"/>
                        <a:sym typeface="Gill Sans"/>
                      </a:endParaRP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4445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tx1"/>
                          </a:solidFill>
                          <a:effectLst/>
                          <a:latin typeface="Arial" charset="0"/>
                          <a:ea typeface="Gill Sans"/>
                          <a:cs typeface="Arial" charset="0"/>
                          <a:sym typeface="Gill Sans"/>
                        </a:rPr>
                        <a:t>Male</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tx1"/>
                          </a:solidFill>
                          <a:effectLst/>
                          <a:latin typeface="Arial" charset="0"/>
                          <a:ea typeface="Gill Sans"/>
                          <a:cs typeface="Arial" charset="0"/>
                          <a:sym typeface="Gill Sans"/>
                        </a:rPr>
                        <a:t>30 (20%)</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4445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tx1"/>
                          </a:solidFill>
                          <a:effectLst/>
                          <a:latin typeface="Arial" charset="0"/>
                          <a:ea typeface="Gill Sans"/>
                          <a:cs typeface="Arial" charset="0"/>
                          <a:sym typeface="Gill Sans"/>
                        </a:rPr>
                        <a:t>Female</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tx1"/>
                          </a:solidFill>
                          <a:effectLst/>
                          <a:latin typeface="Arial" charset="0"/>
                          <a:ea typeface="Gill Sans"/>
                          <a:cs typeface="Arial" charset="0"/>
                          <a:sym typeface="Gill Sans"/>
                        </a:rPr>
                        <a:t>120 (80%)</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4445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n-US" sz="3200" b="1" i="0" u="none" strike="noStrike" cap="none" normalizeH="0" baseline="0" smtClean="0">
                          <a:ln>
                            <a:noFill/>
                          </a:ln>
                          <a:solidFill>
                            <a:schemeClr val="tx1"/>
                          </a:solidFill>
                          <a:effectLst/>
                          <a:latin typeface="Arial" charset="0"/>
                          <a:ea typeface="Gill Sans"/>
                          <a:cs typeface="Arial" charset="0"/>
                          <a:sym typeface="Gill Sans"/>
                        </a:rPr>
                        <a:t>Ethnicity</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smtClean="0">
                        <a:ln>
                          <a:noFill/>
                        </a:ln>
                        <a:solidFill>
                          <a:schemeClr val="tx1"/>
                        </a:solidFill>
                        <a:effectLst/>
                        <a:latin typeface="Arial" charset="0"/>
                        <a:ea typeface="ヒラギノ角ゴ ProN W3"/>
                        <a:cs typeface="Arial" charset="0"/>
                        <a:sym typeface="Gill Sans"/>
                      </a:endParaRP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4445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tx1"/>
                          </a:solidFill>
                          <a:effectLst/>
                          <a:latin typeface="Arial" charset="0"/>
                          <a:ea typeface="Gill Sans"/>
                          <a:cs typeface="Arial" charset="0"/>
                          <a:sym typeface="Gill Sans"/>
                        </a:rPr>
                        <a:t>African American</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tx1"/>
                          </a:solidFill>
                          <a:effectLst/>
                          <a:latin typeface="Arial" charset="0"/>
                          <a:ea typeface="Gill Sans"/>
                          <a:cs typeface="Arial" charset="0"/>
                          <a:sym typeface="Gill Sans"/>
                        </a:rPr>
                        <a:t>27 (18%) </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4445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tx1"/>
                          </a:solidFill>
                          <a:effectLst/>
                          <a:latin typeface="Arial" charset="0"/>
                          <a:ea typeface="Gill Sans"/>
                          <a:cs typeface="Arial" charset="0"/>
                          <a:sym typeface="Gill Sans"/>
                        </a:rPr>
                        <a:t>Asian</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tx1"/>
                          </a:solidFill>
                          <a:effectLst/>
                          <a:latin typeface="Arial" charset="0"/>
                          <a:ea typeface="Gill Sans"/>
                          <a:cs typeface="Arial" charset="0"/>
                          <a:sym typeface="Gill Sans"/>
                        </a:rPr>
                        <a:t>15 (10%)</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4445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tx1"/>
                          </a:solidFill>
                          <a:effectLst/>
                          <a:latin typeface="Arial" charset="0"/>
                          <a:ea typeface="Gill Sans"/>
                          <a:cs typeface="Arial" charset="0"/>
                          <a:sym typeface="Gill Sans"/>
                        </a:rPr>
                        <a:t>White</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tx1"/>
                          </a:solidFill>
                          <a:effectLst/>
                          <a:latin typeface="Arial" charset="0"/>
                          <a:ea typeface="Gill Sans"/>
                          <a:cs typeface="Arial" charset="0"/>
                          <a:sym typeface="Gill Sans"/>
                        </a:rPr>
                        <a:t>93 (62%)</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4445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tx1"/>
                          </a:solidFill>
                          <a:effectLst/>
                          <a:latin typeface="Arial" charset="0"/>
                          <a:ea typeface="Gill Sans"/>
                          <a:cs typeface="Arial" charset="0"/>
                          <a:sym typeface="Gill Sans"/>
                        </a:rPr>
                        <a:t>American Indian</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tx1"/>
                          </a:solidFill>
                          <a:effectLst/>
                          <a:latin typeface="Arial" charset="0"/>
                          <a:ea typeface="Gill Sans"/>
                          <a:cs typeface="Arial" charset="0"/>
                          <a:sym typeface="Gill Sans"/>
                        </a:rPr>
                        <a:t>2 (1.3%)</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4445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tx1"/>
                          </a:solidFill>
                          <a:effectLst/>
                          <a:latin typeface="Arial" charset="0"/>
                          <a:ea typeface="Gill Sans"/>
                          <a:cs typeface="Arial" charset="0"/>
                          <a:sym typeface="Gill Sans"/>
                        </a:rPr>
                        <a:t>Latino/Latina</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tx1"/>
                          </a:solidFill>
                          <a:effectLst/>
                          <a:latin typeface="Arial" charset="0"/>
                          <a:ea typeface="Gill Sans"/>
                          <a:cs typeface="Arial" charset="0"/>
                          <a:sym typeface="Gill Sans"/>
                        </a:rPr>
                        <a:t>19 (12.7%)</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4445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tx1"/>
                          </a:solidFill>
                          <a:effectLst/>
                          <a:latin typeface="Arial" charset="0"/>
                          <a:ea typeface="Gill Sans"/>
                          <a:cs typeface="Arial" charset="0"/>
                          <a:sym typeface="Gill Sans"/>
                        </a:rPr>
                        <a:t>Other</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tx1"/>
                          </a:solidFill>
                          <a:effectLst/>
                          <a:latin typeface="Arial" charset="0"/>
                          <a:ea typeface="Gill Sans"/>
                          <a:cs typeface="Arial" charset="0"/>
                          <a:sym typeface="Gill Sans"/>
                        </a:rPr>
                        <a:t>6 (4%)</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14433" name="Rectangle 23"/>
          <p:cNvSpPr>
            <a:spLocks/>
          </p:cNvSpPr>
          <p:nvPr/>
        </p:nvSpPr>
        <p:spPr bwMode="auto">
          <a:xfrm>
            <a:off x="34391600" y="6400800"/>
            <a:ext cx="15832138" cy="1038225"/>
          </a:xfrm>
          <a:prstGeom prst="rect">
            <a:avLst/>
          </a:prstGeom>
          <a:solidFill>
            <a:srgbClr val="2C3F71"/>
          </a:solidFill>
          <a:ln w="9525">
            <a:noFill/>
            <a:miter lim="800000"/>
            <a:headEnd/>
            <a:tailEnd/>
          </a:ln>
        </p:spPr>
        <p:txBody>
          <a:bodyPr lIns="101600" tIns="101600" rIns="101600" bIns="101600" anchor="ctr"/>
          <a:lstStyle/>
          <a:p>
            <a:pPr marL="1741488" indent="-1741488" algn="ctr">
              <a:spcBef>
                <a:spcPts val="1288"/>
              </a:spcBef>
            </a:pPr>
            <a:r>
              <a:rPr lang="en-US" sz="5400" b="1">
                <a:solidFill>
                  <a:srgbClr val="FFFFFF"/>
                </a:solidFill>
                <a:latin typeface="Lucida Grande"/>
                <a:ea typeface="MS PGothic" pitchFamily="34" charset="-128"/>
                <a:cs typeface="ヒラギノ角ゴ ProN W3"/>
                <a:sym typeface="Lucida Grande"/>
              </a:rPr>
              <a:t>RESULTS, CONTINUED</a:t>
            </a:r>
          </a:p>
        </p:txBody>
      </p:sp>
      <p:graphicFrame>
        <p:nvGraphicFramePr>
          <p:cNvPr id="68" name="Group 120"/>
          <p:cNvGraphicFramePr>
            <a:graphicFrameLocks noGrp="1"/>
          </p:cNvGraphicFramePr>
          <p:nvPr>
            <p:extLst>
              <p:ext uri="{D42A27DB-BD31-4B8C-83A1-F6EECF244321}">
                <p14:modId xmlns:p14="http://schemas.microsoft.com/office/powerpoint/2010/main" val="941198805"/>
              </p:ext>
            </p:extLst>
          </p:nvPr>
        </p:nvGraphicFramePr>
        <p:xfrm>
          <a:off x="21056600" y="23545800"/>
          <a:ext cx="9067800" cy="3733801"/>
        </p:xfrm>
        <a:graphic>
          <a:graphicData uri="http://schemas.openxmlformats.org/drawingml/2006/table">
            <a:tbl>
              <a:tblPr/>
              <a:tblGrid>
                <a:gridCol w="5283200"/>
                <a:gridCol w="1974850"/>
                <a:gridCol w="1809750"/>
              </a:tblGrid>
              <a:tr h="746125">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rgbClr val="000000"/>
                          </a:solidFill>
                          <a:effectLst/>
                          <a:latin typeface="Arial" charset="0"/>
                          <a:ea typeface="Gill Sans"/>
                          <a:cs typeface="Arial" charset="0"/>
                          <a:sym typeface="Gill Sans"/>
                        </a:rPr>
                        <a:t>Table 2. Descriptive Statistics</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r>
              <a:tr h="747713">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tx1"/>
                          </a:solidFill>
                          <a:effectLst/>
                          <a:latin typeface="Arial" charset="0"/>
                          <a:ea typeface="Gill Sans"/>
                          <a:cs typeface="Arial" charset="0"/>
                          <a:sym typeface="Gill Sans"/>
                        </a:rPr>
                        <a:t>Variable</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1" u="none" strike="noStrike" cap="none" normalizeH="0" baseline="0" dirty="0" smtClean="0">
                          <a:ln>
                            <a:noFill/>
                          </a:ln>
                          <a:solidFill>
                            <a:schemeClr val="tx1"/>
                          </a:solidFill>
                          <a:effectLst/>
                          <a:latin typeface="Arial" charset="0"/>
                          <a:ea typeface="Gill Sans"/>
                          <a:cs typeface="Arial" charset="0"/>
                          <a:sym typeface="Gill Sans"/>
                        </a:rPr>
                        <a:t>M</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1" u="none" strike="noStrike" cap="none" normalizeH="0" baseline="0" dirty="0" smtClean="0">
                          <a:ln>
                            <a:noFill/>
                          </a:ln>
                          <a:solidFill>
                            <a:schemeClr val="tx1"/>
                          </a:solidFill>
                          <a:effectLst/>
                          <a:latin typeface="Arial" charset="0"/>
                          <a:ea typeface="Gill Sans"/>
                          <a:cs typeface="Arial" charset="0"/>
                          <a:sym typeface="Gill Sans"/>
                        </a:rPr>
                        <a:t>SD</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rgbClr val="000000"/>
                          </a:solidFill>
                          <a:effectLst/>
                          <a:latin typeface="Arial" charset="0"/>
                          <a:ea typeface="Gill Sans"/>
                          <a:cs typeface="Arial" charset="0"/>
                          <a:sym typeface="Gill Sans"/>
                        </a:rPr>
                        <a:t>Self Compassion (SCS)</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rgbClr val="000000"/>
                          </a:solidFill>
                          <a:effectLst/>
                          <a:latin typeface="Arial" charset="0"/>
                          <a:ea typeface="ヒラギノ角ゴ ProN W3"/>
                          <a:cs typeface="Arial" charset="0"/>
                          <a:sym typeface="Gill Sans"/>
                        </a:rPr>
                        <a:t>3.03</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rgbClr val="000000"/>
                          </a:solidFill>
                          <a:effectLst/>
                          <a:latin typeface="Arial" charset="0"/>
                          <a:ea typeface="ヒラギノ角ゴ ProN W3"/>
                          <a:cs typeface="Arial" charset="0"/>
                          <a:sym typeface="Gill Sans"/>
                        </a:rPr>
                        <a:t>.60</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74771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rgbClr val="000000"/>
                          </a:solidFill>
                          <a:effectLst/>
                          <a:latin typeface="Arial" charset="0"/>
                          <a:ea typeface="Gill Sans"/>
                          <a:cs typeface="Arial" charset="0"/>
                          <a:sym typeface="Gill Sans"/>
                        </a:rPr>
                        <a:t>Shame (ESS)</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rgbClr val="000000"/>
                          </a:solidFill>
                          <a:effectLst/>
                          <a:latin typeface="Arial" charset="0"/>
                          <a:ea typeface="Gill Sans"/>
                          <a:cs typeface="Arial" charset="0"/>
                          <a:sym typeface="Gill Sans"/>
                        </a:rPr>
                        <a:t>52.68</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rgbClr val="000000"/>
                          </a:solidFill>
                          <a:effectLst/>
                          <a:latin typeface="Arial" charset="0"/>
                          <a:ea typeface="Gill Sans"/>
                          <a:cs typeface="Arial" charset="0"/>
                          <a:sym typeface="Gill Sans"/>
                        </a:rPr>
                        <a:t>16.24</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rgbClr val="000000"/>
                          </a:solidFill>
                          <a:effectLst/>
                          <a:latin typeface="Arial" charset="0"/>
                          <a:ea typeface="Gill Sans"/>
                          <a:cs typeface="Arial" charset="0"/>
                          <a:sym typeface="Gill Sans"/>
                        </a:rPr>
                        <a:t>Social Anxiety (SIAS)</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rgbClr val="000000"/>
                          </a:solidFill>
                          <a:effectLst/>
                          <a:latin typeface="Arial" charset="0"/>
                          <a:ea typeface="Gill Sans"/>
                          <a:cs typeface="Arial" charset="0"/>
                          <a:sym typeface="Gill Sans"/>
                        </a:rPr>
                        <a:t>26.13</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rgbClr val="000000"/>
                          </a:solidFill>
                          <a:effectLst/>
                          <a:latin typeface="Arial" charset="0"/>
                          <a:ea typeface="Gill Sans"/>
                          <a:cs typeface="Arial" charset="0"/>
                          <a:sym typeface="Gill Sans"/>
                        </a:rPr>
                        <a:t>15.57</a:t>
                      </a:r>
                    </a:p>
                  </a:txBody>
                  <a:tcPr marL="50802" marR="50802" marT="50805" marB="508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14458" name="Rectangle 188"/>
          <p:cNvSpPr>
            <a:spLocks/>
          </p:cNvSpPr>
          <p:nvPr/>
        </p:nvSpPr>
        <p:spPr bwMode="auto">
          <a:xfrm>
            <a:off x="1016000" y="32613600"/>
            <a:ext cx="15832138" cy="1036638"/>
          </a:xfrm>
          <a:prstGeom prst="rect">
            <a:avLst/>
          </a:prstGeom>
          <a:solidFill>
            <a:srgbClr val="2C3F71"/>
          </a:solidFill>
          <a:ln w="9525">
            <a:noFill/>
            <a:miter lim="800000"/>
            <a:headEnd/>
            <a:tailEnd/>
          </a:ln>
        </p:spPr>
        <p:txBody>
          <a:bodyPr lIns="101600" tIns="101600" rIns="101600" bIns="101600" anchor="ctr"/>
          <a:lstStyle/>
          <a:p>
            <a:pPr marL="1741488" indent="-1741488" algn="ctr">
              <a:spcBef>
                <a:spcPts val="1288"/>
              </a:spcBef>
            </a:pPr>
            <a:r>
              <a:rPr lang="en-US" sz="5400" b="1">
                <a:solidFill>
                  <a:srgbClr val="FFFFFF"/>
                </a:solidFill>
                <a:latin typeface="Lucida Grande"/>
                <a:ea typeface="MS PGothic" pitchFamily="34" charset="-128"/>
                <a:cs typeface="ヒラギノ角ゴ ProN W3"/>
                <a:sym typeface="Lucida Grande"/>
              </a:rPr>
              <a:t>METHODOLOGY</a:t>
            </a:r>
          </a:p>
        </p:txBody>
      </p:sp>
      <p:sp>
        <p:nvSpPr>
          <p:cNvPr id="67" name="Rectangle 186"/>
          <p:cNvSpPr>
            <a:spLocks/>
          </p:cNvSpPr>
          <p:nvPr/>
        </p:nvSpPr>
        <p:spPr bwMode="auto">
          <a:xfrm>
            <a:off x="1168400" y="33528000"/>
            <a:ext cx="15951200" cy="10864850"/>
          </a:xfrm>
          <a:prstGeom prst="rect">
            <a:avLst/>
          </a:prstGeom>
          <a:noFill/>
          <a:ln>
            <a:noFill/>
          </a:ln>
          <a:extLst/>
        </p:spPr>
        <p:txBody>
          <a:bodyPr lIns="254000" tIns="254000" rIns="254000" bIns="254000"/>
          <a:lstStyle/>
          <a:p>
            <a:pPr marL="128588" indent="-128588">
              <a:spcBef>
                <a:spcPts val="863"/>
              </a:spcBef>
              <a:defRPr/>
            </a:pPr>
            <a:r>
              <a:rPr lang="en-US" sz="4000" u="sng" dirty="0">
                <a:solidFill>
                  <a:schemeClr val="tx1"/>
                </a:solidFill>
                <a:latin typeface="Arial"/>
                <a:ea typeface="MS PGothic" pitchFamily="34" charset="-128"/>
                <a:cs typeface="Arial"/>
                <a:sym typeface="Trebuchet MS" pitchFamily="34" charset="0"/>
              </a:rPr>
              <a:t>Measures:</a:t>
            </a:r>
          </a:p>
          <a:p>
            <a:pPr marL="571500" indent="-571500">
              <a:spcBef>
                <a:spcPts val="863"/>
              </a:spcBef>
              <a:buFont typeface="Arial" pitchFamily="34" charset="0"/>
              <a:buChar char="•"/>
              <a:defRPr/>
            </a:pPr>
            <a:r>
              <a:rPr lang="en-US" sz="4000" dirty="0">
                <a:solidFill>
                  <a:schemeClr val="tx1"/>
                </a:solidFill>
                <a:latin typeface="Arial"/>
                <a:ea typeface="MS PGothic" pitchFamily="34" charset="-128"/>
                <a:cs typeface="Arial"/>
                <a:sym typeface="Trebuchet MS" pitchFamily="34" charset="0"/>
              </a:rPr>
              <a:t>SC: Self-Compassion Scale (SCS; Neff, 2003)</a:t>
            </a:r>
          </a:p>
          <a:p>
            <a:pPr marL="571500" indent="-571500">
              <a:spcBef>
                <a:spcPts val="863"/>
              </a:spcBef>
              <a:buFont typeface="Arial" pitchFamily="34" charset="0"/>
              <a:buChar char="•"/>
              <a:defRPr/>
            </a:pPr>
            <a:r>
              <a:rPr lang="en-US" sz="4000" dirty="0">
                <a:solidFill>
                  <a:schemeClr val="tx1"/>
                </a:solidFill>
                <a:latin typeface="Arial"/>
                <a:ea typeface="MS PGothic" pitchFamily="34" charset="-128"/>
                <a:cs typeface="Arial"/>
                <a:sym typeface="Trebuchet MS" pitchFamily="34" charset="0"/>
              </a:rPr>
              <a:t>Shame: Experience of Shame Scale (ESS; Andrews, </a:t>
            </a:r>
            <a:r>
              <a:rPr lang="en-US" sz="4000" dirty="0" err="1">
                <a:solidFill>
                  <a:schemeClr val="tx1"/>
                </a:solidFill>
                <a:latin typeface="Arial"/>
                <a:ea typeface="MS PGothic" pitchFamily="34" charset="-128"/>
                <a:cs typeface="Arial"/>
                <a:sym typeface="Trebuchet MS" pitchFamily="34" charset="0"/>
              </a:rPr>
              <a:t>Qian</a:t>
            </a:r>
            <a:r>
              <a:rPr lang="en-US" sz="4000" dirty="0">
                <a:solidFill>
                  <a:schemeClr val="tx1"/>
                </a:solidFill>
                <a:latin typeface="Arial"/>
                <a:ea typeface="MS PGothic" pitchFamily="34" charset="-128"/>
                <a:cs typeface="Arial"/>
                <a:sym typeface="Trebuchet MS" pitchFamily="34" charset="0"/>
              </a:rPr>
              <a:t> &amp; Valentine, 2002)</a:t>
            </a:r>
          </a:p>
          <a:p>
            <a:pPr marL="571500" indent="-571500">
              <a:spcBef>
                <a:spcPts val="863"/>
              </a:spcBef>
              <a:buFont typeface="Arial" pitchFamily="34" charset="0"/>
              <a:buChar char="•"/>
              <a:defRPr/>
            </a:pPr>
            <a:r>
              <a:rPr lang="en-US" sz="4000" dirty="0">
                <a:solidFill>
                  <a:schemeClr val="tx1"/>
                </a:solidFill>
                <a:latin typeface="Arial"/>
                <a:ea typeface="MS PGothic" pitchFamily="34" charset="-128"/>
                <a:cs typeface="Arial"/>
                <a:sym typeface="Trebuchet MS" pitchFamily="34" charset="0"/>
              </a:rPr>
              <a:t>SAD symptoms: </a:t>
            </a:r>
            <a:r>
              <a:rPr lang="en-US" sz="4000" dirty="0">
                <a:solidFill>
                  <a:schemeClr val="tx1"/>
                </a:solidFill>
                <a:latin typeface="Arial"/>
                <a:ea typeface="ヒラギノ角ゴ ProN W3" charset="-128"/>
                <a:cs typeface="Arial"/>
                <a:sym typeface="Gill Sans" charset="0"/>
              </a:rPr>
              <a:t>Social Interaction Anxiety Scale</a:t>
            </a:r>
            <a:r>
              <a:rPr lang="en-US" sz="4000" i="1" dirty="0">
                <a:solidFill>
                  <a:schemeClr val="tx1"/>
                </a:solidFill>
                <a:latin typeface="Arial"/>
                <a:ea typeface="ヒラギノ角ゴ ProN W3" charset="-128"/>
                <a:cs typeface="Arial"/>
                <a:sym typeface="Gill Sans" charset="0"/>
              </a:rPr>
              <a:t> (</a:t>
            </a:r>
            <a:r>
              <a:rPr lang="en-US" sz="4000" dirty="0">
                <a:solidFill>
                  <a:schemeClr val="tx1"/>
                </a:solidFill>
                <a:latin typeface="Arial"/>
                <a:ea typeface="MS PGothic" pitchFamily="34" charset="-128"/>
                <a:cs typeface="Arial"/>
                <a:sym typeface="Trebuchet MS" pitchFamily="34" charset="0"/>
              </a:rPr>
              <a:t>SIAS; </a:t>
            </a:r>
            <a:r>
              <a:rPr lang="en-US" sz="4000" dirty="0" err="1">
                <a:solidFill>
                  <a:schemeClr val="tx1"/>
                </a:solidFill>
                <a:latin typeface="Arial"/>
                <a:ea typeface="ヒラギノ角ゴ ProN W3" charset="-128"/>
                <a:cs typeface="Arial"/>
                <a:sym typeface="Gill Sans" charset="0"/>
              </a:rPr>
              <a:t>Heimberg</a:t>
            </a:r>
            <a:r>
              <a:rPr lang="en-US" sz="4000" dirty="0">
                <a:solidFill>
                  <a:schemeClr val="tx1"/>
                </a:solidFill>
                <a:latin typeface="Arial"/>
                <a:ea typeface="ヒラギノ角ゴ ProN W3" charset="-128"/>
                <a:cs typeface="Arial"/>
                <a:sym typeface="Gill Sans" charset="0"/>
              </a:rPr>
              <a:t> et al., 1992</a:t>
            </a:r>
            <a:r>
              <a:rPr lang="en-US" sz="4000" dirty="0">
                <a:solidFill>
                  <a:schemeClr val="tx1"/>
                </a:solidFill>
                <a:latin typeface="Arial"/>
                <a:ea typeface="MS PGothic" pitchFamily="34" charset="-128"/>
                <a:cs typeface="Arial"/>
                <a:sym typeface="Trebuchet MS" pitchFamily="34" charset="0"/>
              </a:rPr>
              <a:t>)</a:t>
            </a:r>
            <a:endParaRPr lang="en-US" sz="4000" dirty="0">
              <a:solidFill>
                <a:schemeClr val="tx1"/>
              </a:solidFill>
              <a:latin typeface="Trebuchet MS" pitchFamily="34" charset="0"/>
              <a:ea typeface="MS PGothic" pitchFamily="34" charset="-128"/>
              <a:cs typeface="+mn-cs"/>
              <a:sym typeface="Trebuchet MS" pitchFamily="34" charset="0"/>
            </a:endParaRPr>
          </a:p>
          <a:p>
            <a:pPr marL="128588" indent="-128588">
              <a:spcBef>
                <a:spcPts val="863"/>
              </a:spcBef>
              <a:defRPr/>
            </a:pPr>
            <a:endParaRPr lang="en-US" sz="4000" dirty="0">
              <a:solidFill>
                <a:schemeClr val="tx1"/>
              </a:solidFill>
              <a:latin typeface="Trebuchet MS" pitchFamily="34" charset="0"/>
              <a:ea typeface="MS PGothic" pitchFamily="34" charset="-128"/>
              <a:cs typeface="+mn-cs"/>
              <a:sym typeface="Trebuchet MS" pitchFamily="34" charset="0"/>
            </a:endParaRPr>
          </a:p>
        </p:txBody>
      </p:sp>
      <p:sp>
        <p:nvSpPr>
          <p:cNvPr id="70" name="Rectangle 69"/>
          <p:cNvSpPr>
            <a:spLocks noChangeArrowheads="1"/>
          </p:cNvSpPr>
          <p:nvPr/>
        </p:nvSpPr>
        <p:spPr bwMode="auto">
          <a:xfrm>
            <a:off x="18084800" y="35509200"/>
            <a:ext cx="3962400" cy="2819400"/>
          </a:xfrm>
          <a:prstGeom prst="rect">
            <a:avLst/>
          </a:prstGeom>
          <a:gradFill rotWithShape="1">
            <a:gsLst>
              <a:gs pos="0">
                <a:srgbClr val="90FFDA"/>
              </a:gs>
              <a:gs pos="35001">
                <a:srgbClr val="B2FFE3"/>
              </a:gs>
              <a:gs pos="100000">
                <a:srgbClr val="E0FFF4"/>
              </a:gs>
            </a:gsLst>
            <a:lin ang="16200000" scaled="1"/>
          </a:gradFill>
          <a:ln w="50800">
            <a:solidFill>
              <a:schemeClr val="accent1"/>
            </a:solidFill>
            <a:miter lim="800000"/>
            <a:headEnd/>
            <a:tailEnd/>
          </a:ln>
          <a:effectLst>
            <a:outerShdw blurRad="63500" dist="20000" dir="5400000" rotWithShape="0">
              <a:srgbClr val="000000">
                <a:alpha val="37999"/>
              </a:srgbClr>
            </a:outerShdw>
          </a:effectLst>
        </p:spPr>
        <p:txBody>
          <a:bodyPr anchor="ctr"/>
          <a:lstStyle/>
          <a:p>
            <a:pPr algn="ctr">
              <a:defRPr/>
            </a:pPr>
            <a:r>
              <a:rPr lang="en-US" sz="4800" b="1" dirty="0">
                <a:latin typeface="Arial"/>
                <a:ea typeface="ヒラギノ角ゴ ProN W3" charset="0"/>
                <a:cs typeface="Arial"/>
                <a:sym typeface="Gill Sans" charset="0"/>
              </a:rPr>
              <a:t>Self-Compassion</a:t>
            </a:r>
          </a:p>
        </p:txBody>
      </p:sp>
      <p:sp>
        <p:nvSpPr>
          <p:cNvPr id="71" name="Rectangle 70"/>
          <p:cNvSpPr>
            <a:spLocks noChangeArrowheads="1"/>
          </p:cNvSpPr>
          <p:nvPr/>
        </p:nvSpPr>
        <p:spPr bwMode="auto">
          <a:xfrm>
            <a:off x="29133800" y="35509200"/>
            <a:ext cx="3810000" cy="2895600"/>
          </a:xfrm>
          <a:prstGeom prst="rect">
            <a:avLst/>
          </a:prstGeom>
          <a:gradFill rotWithShape="1">
            <a:gsLst>
              <a:gs pos="0">
                <a:srgbClr val="90FFDA"/>
              </a:gs>
              <a:gs pos="35001">
                <a:srgbClr val="B2FFE3"/>
              </a:gs>
              <a:gs pos="100000">
                <a:srgbClr val="E0FFF4"/>
              </a:gs>
            </a:gsLst>
            <a:lin ang="16200000" scaled="1"/>
          </a:gradFill>
          <a:ln w="50800">
            <a:solidFill>
              <a:schemeClr val="accent1"/>
            </a:solidFill>
            <a:miter lim="800000"/>
            <a:headEnd/>
            <a:tailEnd/>
          </a:ln>
          <a:effectLst>
            <a:outerShdw blurRad="63500" dist="20000" dir="5400000" rotWithShape="0">
              <a:srgbClr val="000000">
                <a:alpha val="37999"/>
              </a:srgbClr>
            </a:outerShdw>
          </a:effectLst>
        </p:spPr>
        <p:txBody>
          <a:bodyPr anchor="ctr"/>
          <a:lstStyle/>
          <a:p>
            <a:pPr algn="ctr">
              <a:defRPr/>
            </a:pPr>
            <a:r>
              <a:rPr lang="en-US" sz="4800" b="1" dirty="0">
                <a:latin typeface="Arial"/>
                <a:ea typeface="ヒラギノ角ゴ ProN W3" charset="0"/>
                <a:cs typeface="Arial"/>
                <a:sym typeface="Gill Sans" charset="0"/>
              </a:rPr>
              <a:t>Social Anxiety</a:t>
            </a:r>
          </a:p>
        </p:txBody>
      </p:sp>
      <p:sp>
        <p:nvSpPr>
          <p:cNvPr id="14462" name="TextBox 4"/>
          <p:cNvSpPr txBox="1">
            <a:spLocks noChangeArrowheads="1"/>
          </p:cNvSpPr>
          <p:nvPr/>
        </p:nvSpPr>
        <p:spPr bwMode="auto">
          <a:xfrm>
            <a:off x="22961600" y="38252400"/>
            <a:ext cx="5486400" cy="1431925"/>
          </a:xfrm>
          <a:prstGeom prst="rect">
            <a:avLst/>
          </a:prstGeom>
          <a:noFill/>
          <a:ln w="9525">
            <a:noFill/>
            <a:miter lim="800000"/>
            <a:headEnd/>
            <a:tailEnd/>
          </a:ln>
        </p:spPr>
        <p:txBody>
          <a:bodyPr>
            <a:spAutoFit/>
          </a:bodyPr>
          <a:lstStyle/>
          <a:p>
            <a:pPr algn="ctr"/>
            <a:r>
              <a:rPr lang="en-US" sz="4400" b="1" i="1">
                <a:sym typeface="Symbol" pitchFamily="18" charset="2"/>
              </a:rPr>
              <a:t>*p </a:t>
            </a:r>
            <a:r>
              <a:rPr lang="en-US" sz="4400" b="1">
                <a:sym typeface="Symbol" pitchFamily="18" charset="2"/>
              </a:rPr>
              <a:t>&lt; .001</a:t>
            </a:r>
            <a:endParaRPr lang="en-US" sz="4400" b="1"/>
          </a:p>
          <a:p>
            <a:pPr algn="ctr"/>
            <a:endParaRPr lang="en-US" sz="4400">
              <a:cs typeface="ヒラギノ角ゴ ProN W3"/>
            </a:endParaRPr>
          </a:p>
        </p:txBody>
      </p:sp>
      <p:graphicFrame>
        <p:nvGraphicFramePr>
          <p:cNvPr id="14599" name="Group 263"/>
          <p:cNvGraphicFramePr>
            <a:graphicFrameLocks noGrp="1"/>
          </p:cNvGraphicFramePr>
          <p:nvPr>
            <p:extLst>
              <p:ext uri="{D42A27DB-BD31-4B8C-83A1-F6EECF244321}">
                <p14:modId xmlns:p14="http://schemas.microsoft.com/office/powerpoint/2010/main" val="3210741083"/>
              </p:ext>
            </p:extLst>
          </p:nvPr>
        </p:nvGraphicFramePr>
        <p:xfrm>
          <a:off x="18008600" y="28270200"/>
          <a:ext cx="14859000" cy="1828801"/>
        </p:xfrm>
        <a:graphic>
          <a:graphicData uri="http://schemas.openxmlformats.org/drawingml/2006/table">
            <a:tbl>
              <a:tblPr/>
              <a:tblGrid>
                <a:gridCol w="2819400"/>
                <a:gridCol w="3200400"/>
                <a:gridCol w="3200400"/>
                <a:gridCol w="2971800"/>
                <a:gridCol w="2667000"/>
              </a:tblGrid>
              <a:tr h="639763">
                <a:tc gridSpan="5">
                  <a:txBody>
                    <a:bodyPr/>
                    <a:lstStyle/>
                    <a:p>
                      <a:pPr marL="0" marR="0" lvl="0" indent="0" algn="l" defTabSz="914400" rtl="0" eaLnBrk="0" fontAlgn="base" latinLnBrk="0" hangingPunct="0">
                        <a:lnSpc>
                          <a:spcPct val="100000"/>
                        </a:lnSpc>
                        <a:spcBef>
                          <a:spcPts val="600"/>
                        </a:spcBef>
                        <a:spcAft>
                          <a:spcPct val="0"/>
                        </a:spcAft>
                        <a:buClrTx/>
                        <a:buSzTx/>
                        <a:buFontTx/>
                        <a:buNone/>
                        <a:tabLst/>
                      </a:pPr>
                      <a:r>
                        <a:rPr kumimoji="0" lang="en-US" sz="3200" b="0" i="0" u="none" strike="noStrike" cap="none" normalizeH="0" baseline="0" dirty="0" smtClean="0">
                          <a:ln>
                            <a:noFill/>
                          </a:ln>
                          <a:solidFill>
                            <a:schemeClr val="tx1"/>
                          </a:solidFill>
                          <a:effectLst/>
                          <a:latin typeface="Trebuchet MS" pitchFamily="34" charset="0"/>
                          <a:ea typeface="ヒラギノ角ゴ ProN W3"/>
                          <a:cs typeface="ヒラギノ角ゴ ProN W3"/>
                          <a:sym typeface="Trebuchet MS" pitchFamily="34" charset="0"/>
                        </a:rPr>
                        <a:t>Table 3. Mediation Confidence Intervals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5313">
                <a:tc>
                  <a:txBody>
                    <a:bodyPr/>
                    <a:lstStyle/>
                    <a:p>
                      <a:pPr marL="0" marR="0" lvl="0" indent="0" algn="l" defTabSz="914400" rtl="0" eaLnBrk="0" fontAlgn="ctr" latinLnBrk="0" hangingPunct="0">
                        <a:lnSpc>
                          <a:spcPct val="100000"/>
                        </a:lnSpc>
                        <a:spcBef>
                          <a:spcPts val="600"/>
                        </a:spcBef>
                        <a:spcAft>
                          <a:spcPct val="0"/>
                        </a:spcAft>
                        <a:buClrTx/>
                        <a:buSzTx/>
                        <a:buFontTx/>
                        <a:buNone/>
                        <a:tabLst/>
                      </a:pPr>
                      <a:r>
                        <a:rPr kumimoji="0" lang="en-US" sz="3200" b="0" i="0" u="none" strike="noStrike" cap="none" normalizeH="0" baseline="0" smtClean="0">
                          <a:ln>
                            <a:noFill/>
                          </a:ln>
                          <a:solidFill>
                            <a:schemeClr val="tx1"/>
                          </a:solidFill>
                          <a:effectLst/>
                          <a:latin typeface="Trebuchet MS" pitchFamily="34" charset="0"/>
                          <a:ea typeface="ヒラギノ角ゴ ProN W3"/>
                          <a:cs typeface="ヒラギノ角ゴ ProN W3"/>
                          <a:sym typeface="Trebuchet MS" pitchFamily="34" charset="0"/>
                        </a:rPr>
                        <a:t>Mediator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ts val="600"/>
                        </a:spcBef>
                        <a:spcAft>
                          <a:spcPct val="0"/>
                        </a:spcAft>
                        <a:buClrTx/>
                        <a:buSzTx/>
                        <a:buFontTx/>
                        <a:buNone/>
                        <a:tabLst/>
                      </a:pPr>
                      <a:r>
                        <a:rPr kumimoji="0" lang="en-US" sz="3200" b="0" i="0" u="none" strike="noStrike" cap="none" normalizeH="0" baseline="0" smtClean="0">
                          <a:ln>
                            <a:noFill/>
                          </a:ln>
                          <a:solidFill>
                            <a:schemeClr val="tx1"/>
                          </a:solidFill>
                          <a:effectLst/>
                          <a:latin typeface="Trebuchet MS" pitchFamily="34" charset="0"/>
                          <a:ea typeface="ヒラギノ角ゴ ProN W3"/>
                          <a:cs typeface="ヒラギノ角ゴ ProN W3"/>
                          <a:sym typeface="Trebuchet MS" pitchFamily="34" charset="0"/>
                        </a:rPr>
                        <a:t>Beta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ts val="600"/>
                        </a:spcBef>
                        <a:spcAft>
                          <a:spcPct val="0"/>
                        </a:spcAft>
                        <a:buClrTx/>
                        <a:buSzTx/>
                        <a:buFontTx/>
                        <a:buNone/>
                        <a:tabLst/>
                      </a:pPr>
                      <a:r>
                        <a:rPr kumimoji="0" lang="en-US" sz="3200" b="0" i="0" u="none" strike="noStrike" cap="none" normalizeH="0" baseline="0" smtClean="0">
                          <a:ln>
                            <a:noFill/>
                          </a:ln>
                          <a:solidFill>
                            <a:schemeClr val="tx1"/>
                          </a:solidFill>
                          <a:effectLst/>
                          <a:latin typeface="Trebuchet MS" pitchFamily="34" charset="0"/>
                          <a:ea typeface="ヒラギノ角ゴ ProN W3"/>
                          <a:cs typeface="ヒラギノ角ゴ ProN W3"/>
                          <a:sym typeface="Trebuchet MS" pitchFamily="34" charset="0"/>
                        </a:rPr>
                        <a:t>CI upper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ts val="600"/>
                        </a:spcBef>
                        <a:spcAft>
                          <a:spcPct val="0"/>
                        </a:spcAft>
                        <a:buClrTx/>
                        <a:buSzTx/>
                        <a:buFontTx/>
                        <a:buNone/>
                        <a:tabLst/>
                      </a:pPr>
                      <a:r>
                        <a:rPr kumimoji="0" lang="en-US" sz="3200" b="0" i="0" u="none" strike="noStrike" cap="none" normalizeH="0" baseline="0" smtClean="0">
                          <a:ln>
                            <a:noFill/>
                          </a:ln>
                          <a:solidFill>
                            <a:schemeClr val="tx1"/>
                          </a:solidFill>
                          <a:effectLst/>
                          <a:latin typeface="Trebuchet MS" pitchFamily="34" charset="0"/>
                          <a:ea typeface="ヒラギノ角ゴ ProN W3"/>
                          <a:cs typeface="ヒラギノ角ゴ ProN W3"/>
                          <a:sym typeface="Trebuchet MS" pitchFamily="34" charset="0"/>
                        </a:rPr>
                        <a:t>CI lower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ts val="600"/>
                        </a:spcBef>
                        <a:spcAft>
                          <a:spcPct val="0"/>
                        </a:spcAft>
                        <a:buClrTx/>
                        <a:buSzTx/>
                        <a:buFontTx/>
                        <a:buNone/>
                        <a:tabLst/>
                      </a:pPr>
                      <a:r>
                        <a:rPr kumimoji="0" lang="en-US" sz="3200" b="0" i="1" u="none" strike="noStrike" cap="none" normalizeH="0" baseline="0" smtClean="0">
                          <a:ln>
                            <a:noFill/>
                          </a:ln>
                          <a:solidFill>
                            <a:schemeClr val="tx1"/>
                          </a:solidFill>
                          <a:effectLst/>
                          <a:latin typeface="Trebuchet MS" pitchFamily="34" charset="0"/>
                          <a:ea typeface="ヒラギノ角ゴ ProN W3"/>
                          <a:cs typeface="ヒラギノ角ゴ ProN W3"/>
                          <a:sym typeface="Trebuchet MS" pitchFamily="34" charset="0"/>
                        </a:rPr>
                        <a:t>p </a:t>
                      </a:r>
                      <a:r>
                        <a:rPr kumimoji="0" lang="en-US" sz="3200" b="0" i="0" u="none" strike="noStrike" cap="none" normalizeH="0" baseline="0" smtClean="0">
                          <a:ln>
                            <a:noFill/>
                          </a:ln>
                          <a:solidFill>
                            <a:schemeClr val="tx1"/>
                          </a:solidFill>
                          <a:effectLst/>
                          <a:latin typeface="Trebuchet MS" pitchFamily="34" charset="0"/>
                          <a:ea typeface="ヒラギノ角ゴ ProN W3"/>
                          <a:cs typeface="ヒラギノ角ゴ ProN W3"/>
                          <a:sym typeface="Trebuchet MS" pitchFamily="34" charset="0"/>
                        </a:rPr>
                        <a:t>value</a:t>
                      </a:r>
                      <a:endParaRPr kumimoji="0" lang="en-US" sz="3200" b="0" i="1" u="none" strike="noStrike" cap="none" normalizeH="0" baseline="0" smtClean="0">
                        <a:ln>
                          <a:noFill/>
                        </a:ln>
                        <a:solidFill>
                          <a:schemeClr val="tx1"/>
                        </a:solidFill>
                        <a:effectLst/>
                        <a:latin typeface="Trebuchet MS" pitchFamily="34" charset="0"/>
                        <a:ea typeface="ヒラギノ角ゴ ProN W3"/>
                        <a:cs typeface="ヒラギノ角ゴ ProN W3"/>
                        <a:sym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725">
                <a:tc>
                  <a:txBody>
                    <a:bodyPr/>
                    <a:lstStyle/>
                    <a:p>
                      <a:pPr marL="0" marR="0" lvl="0" indent="0" algn="l" defTabSz="914400" rtl="0" eaLnBrk="0" fontAlgn="base" latinLnBrk="0" hangingPunct="0">
                        <a:lnSpc>
                          <a:spcPct val="100000"/>
                        </a:lnSpc>
                        <a:spcBef>
                          <a:spcPts val="600"/>
                        </a:spcBef>
                        <a:spcAft>
                          <a:spcPct val="0"/>
                        </a:spcAft>
                        <a:buClrTx/>
                        <a:buSzTx/>
                        <a:buFontTx/>
                        <a:buNone/>
                        <a:tabLst/>
                      </a:pPr>
                      <a:r>
                        <a:rPr kumimoji="0" lang="en-US" sz="3200" b="0" i="0" u="none" strike="noStrike" cap="none" normalizeH="0" baseline="0" smtClean="0">
                          <a:ln>
                            <a:noFill/>
                          </a:ln>
                          <a:solidFill>
                            <a:schemeClr val="tx1"/>
                          </a:solidFill>
                          <a:effectLst/>
                          <a:latin typeface="Trebuchet MS" pitchFamily="34" charset="0"/>
                          <a:ea typeface="ヒラギノ角ゴ ProN W3"/>
                          <a:cs typeface="ヒラギノ角ゴ ProN W3"/>
                          <a:sym typeface="Trebuchet MS" pitchFamily="34" charset="0"/>
                        </a:rPr>
                        <a:t>Shame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Tx/>
                        <a:buSzTx/>
                        <a:buFontTx/>
                        <a:buNone/>
                        <a:tabLst/>
                      </a:pPr>
                      <a:r>
                        <a:rPr kumimoji="0" lang="en-US" sz="3200" b="0" i="0" u="none" strike="noStrike" cap="none" normalizeH="0" baseline="0" dirty="0" smtClean="0">
                          <a:ln>
                            <a:noFill/>
                          </a:ln>
                          <a:solidFill>
                            <a:schemeClr val="tx1"/>
                          </a:solidFill>
                          <a:effectLst/>
                          <a:latin typeface="Trebuchet MS" pitchFamily="34" charset="0"/>
                          <a:ea typeface="ヒラギノ角ゴ ProN W3"/>
                          <a:cs typeface="ヒラギノ角ゴ ProN W3"/>
                          <a:sym typeface="Trebuchet MS" pitchFamily="34" charset="0"/>
                        </a:rPr>
                        <a:t>-.38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Tx/>
                        <a:buSzTx/>
                        <a:buFontTx/>
                        <a:buNone/>
                        <a:tabLst/>
                      </a:pPr>
                      <a:r>
                        <a:rPr kumimoji="0" lang="en-US" sz="3200" b="0" i="0" u="none" strike="noStrike" cap="none" normalizeH="0" baseline="0" smtClean="0">
                          <a:ln>
                            <a:noFill/>
                          </a:ln>
                          <a:solidFill>
                            <a:schemeClr val="tx1"/>
                          </a:solidFill>
                          <a:effectLst/>
                          <a:latin typeface="Trebuchet MS" pitchFamily="34" charset="0"/>
                          <a:ea typeface="ヒラギノ角ゴ ProN W3"/>
                          <a:cs typeface="ヒラギノ角ゴ ProN W3"/>
                          <a:sym typeface="Trebuchet MS" pitchFamily="34" charset="0"/>
                        </a:rPr>
                        <a:t>-10.40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Tx/>
                        <a:buSzTx/>
                        <a:buFontTx/>
                        <a:buNone/>
                        <a:tabLst/>
                      </a:pPr>
                      <a:r>
                        <a:rPr kumimoji="0" lang="en-US" sz="3200" b="0" i="0" u="none" strike="noStrike" cap="none" normalizeH="0" baseline="0" smtClean="0">
                          <a:ln>
                            <a:noFill/>
                          </a:ln>
                          <a:solidFill>
                            <a:schemeClr val="tx1"/>
                          </a:solidFill>
                          <a:effectLst/>
                          <a:latin typeface="Trebuchet MS" pitchFamily="34" charset="0"/>
                          <a:ea typeface="ヒラギノ角ゴ ProN W3"/>
                          <a:cs typeface="ヒラギノ角ゴ ProN W3"/>
                          <a:sym typeface="Trebuchet MS" pitchFamily="34" charset="0"/>
                        </a:rPr>
                        <a:t>-4.68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Tx/>
                        <a:buSzTx/>
                        <a:buFontTx/>
                        <a:buNone/>
                        <a:tabLst/>
                      </a:pPr>
                      <a:r>
                        <a:rPr kumimoji="0" lang="en-US" sz="3200" b="0" i="0" u="none" strike="noStrike" cap="none" normalizeH="0" baseline="0" dirty="0" smtClean="0">
                          <a:ln>
                            <a:noFill/>
                          </a:ln>
                          <a:solidFill>
                            <a:schemeClr val="tx1"/>
                          </a:solidFill>
                          <a:effectLst/>
                          <a:latin typeface="Trebuchet MS" pitchFamily="34" charset="0"/>
                          <a:ea typeface="ヒラギノ角ゴ ProN W3"/>
                          <a:cs typeface="ヒラギノ角ゴ ProN W3"/>
                          <a:sym typeface="Trebuchet MS" pitchFamily="34" charset="0"/>
                        </a:rPr>
                        <a:t>&lt;.001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601" name="Text Box 265"/>
          <p:cNvSpPr txBox="1">
            <a:spLocks noChangeArrowheads="1"/>
          </p:cNvSpPr>
          <p:nvPr/>
        </p:nvSpPr>
        <p:spPr bwMode="auto">
          <a:xfrm>
            <a:off x="18084800" y="30251400"/>
            <a:ext cx="12725400" cy="519113"/>
          </a:xfrm>
          <a:prstGeom prst="rect">
            <a:avLst/>
          </a:prstGeom>
          <a:noFill/>
          <a:ln w="9525">
            <a:noFill/>
            <a:miter lim="800000"/>
            <a:headEnd/>
            <a:tailEnd/>
          </a:ln>
          <a:effectLst/>
        </p:spPr>
        <p:txBody>
          <a:bodyPr>
            <a:spAutoFit/>
          </a:bodyPr>
          <a:lstStyle/>
          <a:p>
            <a:pPr>
              <a:spcBef>
                <a:spcPct val="50000"/>
              </a:spcBef>
            </a:pPr>
            <a:r>
              <a:rPr lang="en-US" sz="2800" i="1" dirty="0"/>
              <a:t>Note: </a:t>
            </a:r>
            <a:r>
              <a:rPr lang="en-US" sz="2800" dirty="0"/>
              <a:t>Bootstrapping resamples = 5000</a:t>
            </a:r>
            <a:r>
              <a:rPr lang="en-US" sz="2800" i="1" dirty="0"/>
              <a:t>, N</a:t>
            </a:r>
            <a:r>
              <a:rPr lang="en-US" sz="2800" dirty="0"/>
              <a:t> = 150</a:t>
            </a:r>
            <a:endParaRPr lang="en-US" sz="2800" i="1" dirty="0"/>
          </a:p>
        </p:txBody>
      </p:sp>
    </p:spTree>
  </p:cSld>
  <p:clrMapOvr>
    <a:masterClrMapping/>
  </p:clrMapOvr>
  <p:transition xmlns:p14="http://schemas.microsoft.com/office/powerpoint/2010/main"/>
</p:sld>
</file>

<file path=ppt/theme/theme1.xml><?xml version="1.0" encoding="utf-8"?>
<a:theme xmlns:a="http://schemas.openxmlformats.org/drawingml/2006/main" name="Default - Standard 3 columns">
  <a:themeElements>
    <a:clrScheme name="">
      <a:dk1>
        <a:srgbClr val="000000"/>
      </a:dk1>
      <a:lt1>
        <a:srgbClr val="E3E7F4"/>
      </a:lt1>
      <a:dk2>
        <a:srgbClr val="000000"/>
      </a:dk2>
      <a:lt2>
        <a:srgbClr val="000000"/>
      </a:lt2>
      <a:accent1>
        <a:srgbClr val="425EA9"/>
      </a:accent1>
      <a:accent2>
        <a:srgbClr val="333399"/>
      </a:accent2>
      <a:accent3>
        <a:srgbClr val="EFF1F8"/>
      </a:accent3>
      <a:accent4>
        <a:srgbClr val="000000"/>
      </a:accent4>
      <a:accent5>
        <a:srgbClr val="B0B6D1"/>
      </a:accent5>
      <a:accent6>
        <a:srgbClr val="2D2D8A"/>
      </a:accent6>
      <a:hlink>
        <a:srgbClr val="009999"/>
      </a:hlink>
      <a:folHlink>
        <a:srgbClr val="99CC00"/>
      </a:folHlink>
    </a:clrScheme>
    <a:fontScheme name="Default - Standard 3 columns">
      <a:majorFont>
        <a:latin typeface="Trebuchet MS Bold"/>
        <a:ea typeface="ヒラギノ角ゴ ProN W6"/>
        <a:cs typeface="ヒラギノ角ゴ ProN W6"/>
      </a:majorFont>
      <a:minorFont>
        <a:latin typeface="Trebuchet M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Standard 3 colum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782</TotalTime>
  <Pages>0</Pages>
  <Words>1218</Words>
  <Characters>0</Characters>
  <Application>Microsoft Macintosh PowerPoint</Application>
  <PresentationFormat>Custom</PresentationFormat>
  <Lines>0</Lines>
  <Paragraphs>174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 Standard 3 columns</vt:lpstr>
      <vt:lpstr>Self-Compassion and Social Anxiety:  The Mediating Role of Shame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PosterPresentations.com - 510.649.3001</dc:creator>
  <cp:lastModifiedBy>Emily Winch</cp:lastModifiedBy>
  <cp:revision>64</cp:revision>
  <cp:lastPrinted>2012-06-12T18:58:04Z</cp:lastPrinted>
  <dcterms:modified xsi:type="dcterms:W3CDTF">2012-07-10T22:39:15Z</dcterms:modified>
</cp:coreProperties>
</file>